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80" r:id="rId2"/>
  </p:sldMasterIdLst>
  <p:notesMasterIdLst>
    <p:notesMasterId r:id="rId113"/>
  </p:notesMasterIdLst>
  <p:sldIdLst>
    <p:sldId id="1123" r:id="rId3"/>
    <p:sldId id="1461" r:id="rId4"/>
    <p:sldId id="1462" r:id="rId5"/>
    <p:sldId id="1463" r:id="rId6"/>
    <p:sldId id="1127" r:id="rId7"/>
    <p:sldId id="1483" r:id="rId8"/>
    <p:sldId id="1240" r:id="rId9"/>
    <p:sldId id="1464" r:id="rId10"/>
    <p:sldId id="1484" r:id="rId11"/>
    <p:sldId id="1485" r:id="rId12"/>
    <p:sldId id="1486" r:id="rId13"/>
    <p:sldId id="1487" r:id="rId14"/>
    <p:sldId id="1488" r:id="rId15"/>
    <p:sldId id="1245" r:id="rId16"/>
    <p:sldId id="1248" r:id="rId17"/>
    <p:sldId id="1247" r:id="rId18"/>
    <p:sldId id="1255" r:id="rId19"/>
    <p:sldId id="1514" r:id="rId20"/>
    <p:sldId id="1521" r:id="rId21"/>
    <p:sldId id="1489" r:id="rId22"/>
    <p:sldId id="1513" r:id="rId23"/>
    <p:sldId id="1251" r:id="rId24"/>
    <p:sldId id="1492" r:id="rId25"/>
    <p:sldId id="1491" r:id="rId26"/>
    <p:sldId id="1494" r:id="rId27"/>
    <p:sldId id="1495" r:id="rId28"/>
    <p:sldId id="1496" r:id="rId29"/>
    <p:sldId id="1497" r:id="rId30"/>
    <p:sldId id="1493" r:id="rId31"/>
    <p:sldId id="1253" r:id="rId32"/>
    <p:sldId id="1465" r:id="rId33"/>
    <p:sldId id="1132" r:id="rId34"/>
    <p:sldId id="1515" r:id="rId35"/>
    <p:sldId id="1516" r:id="rId36"/>
    <p:sldId id="1133" r:id="rId37"/>
    <p:sldId id="1265" r:id="rId38"/>
    <p:sldId id="1261" r:id="rId39"/>
    <p:sldId id="1135" r:id="rId40"/>
    <p:sldId id="1262" r:id="rId41"/>
    <p:sldId id="1263" r:id="rId42"/>
    <p:sldId id="1466" r:id="rId43"/>
    <p:sldId id="1024" r:id="rId44"/>
    <p:sldId id="1267" r:id="rId45"/>
    <p:sldId id="1499" r:id="rId46"/>
    <p:sldId id="1500" r:id="rId47"/>
    <p:sldId id="1269" r:id="rId48"/>
    <p:sldId id="1501" r:id="rId49"/>
    <p:sldId id="1502" r:id="rId50"/>
    <p:sldId id="1271" r:id="rId51"/>
    <p:sldId id="1129" r:id="rId52"/>
    <p:sldId id="1272" r:id="rId53"/>
    <p:sldId id="1273" r:id="rId54"/>
    <p:sldId id="1517" r:id="rId55"/>
    <p:sldId id="1454" r:id="rId56"/>
    <p:sldId id="1455" r:id="rId57"/>
    <p:sldId id="1503" r:id="rId58"/>
    <p:sldId id="1275" r:id="rId59"/>
    <p:sldId id="1276" r:id="rId60"/>
    <p:sldId id="1277" r:id="rId61"/>
    <p:sldId id="1456" r:id="rId62"/>
    <p:sldId id="1278" r:id="rId63"/>
    <p:sldId id="1457" r:id="rId64"/>
    <p:sldId id="1430" r:id="rId65"/>
    <p:sldId id="1467" r:id="rId66"/>
    <p:sldId id="1284" r:id="rId67"/>
    <p:sldId id="1468" r:id="rId68"/>
    <p:sldId id="1288" r:id="rId69"/>
    <p:sldId id="1287" r:id="rId70"/>
    <p:sldId id="1504" r:id="rId71"/>
    <p:sldId id="1289" r:id="rId72"/>
    <p:sldId id="1290" r:id="rId73"/>
    <p:sldId id="1469" r:id="rId74"/>
    <p:sldId id="1294" r:id="rId75"/>
    <p:sldId id="1295" r:id="rId76"/>
    <p:sldId id="1296" r:id="rId77"/>
    <p:sldId id="1301" r:id="rId78"/>
    <p:sldId id="1298" r:id="rId79"/>
    <p:sldId id="1451" r:id="rId80"/>
    <p:sldId id="1299" r:id="rId81"/>
    <p:sldId id="1300" r:id="rId82"/>
    <p:sldId id="1302" r:id="rId83"/>
    <p:sldId id="1303" r:id="rId84"/>
    <p:sldId id="1505" r:id="rId85"/>
    <p:sldId id="1512" r:id="rId86"/>
    <p:sldId id="1304" r:id="rId87"/>
    <p:sldId id="1305" r:id="rId88"/>
    <p:sldId id="1306" r:id="rId89"/>
    <p:sldId id="1307" r:id="rId90"/>
    <p:sldId id="1511" r:id="rId91"/>
    <p:sldId id="1470" r:id="rId92"/>
    <p:sldId id="1322" r:id="rId93"/>
    <p:sldId id="1323" r:id="rId94"/>
    <p:sldId id="1522" r:id="rId95"/>
    <p:sldId id="1329" r:id="rId96"/>
    <p:sldId id="1410" r:id="rId97"/>
    <p:sldId id="1480" r:id="rId98"/>
    <p:sldId id="1507" r:id="rId99"/>
    <p:sldId id="1481" r:id="rId100"/>
    <p:sldId id="1471" r:id="rId101"/>
    <p:sldId id="1472" r:id="rId102"/>
    <p:sldId id="1473" r:id="rId103"/>
    <p:sldId id="1474" r:id="rId104"/>
    <p:sldId id="1475" r:id="rId105"/>
    <p:sldId id="1476" r:id="rId106"/>
    <p:sldId id="1477" r:id="rId107"/>
    <p:sldId id="1508" r:id="rId108"/>
    <p:sldId id="1523" r:id="rId109"/>
    <p:sldId id="1509" r:id="rId110"/>
    <p:sldId id="1519" r:id="rId111"/>
    <p:sldId id="1479" r:id="rId1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3200" kern="1200">
        <a:solidFill>
          <a:srgbClr val="FF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futa1002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66"/>
    <a:srgbClr val="008000"/>
    <a:srgbClr val="FF0000"/>
    <a:srgbClr val="000000"/>
    <a:srgbClr val="99FFCC"/>
    <a:srgbClr val="80008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8" autoAdjust="0"/>
    <p:restoredTop sz="95479" autoAdjust="0"/>
  </p:normalViewPr>
  <p:slideViewPr>
    <p:cSldViewPr>
      <p:cViewPr varScale="1">
        <p:scale>
          <a:sx n="87" d="100"/>
          <a:sy n="87" d="100"/>
        </p:scale>
        <p:origin x="147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B70A94F-773A-4D88-BE1D-D573007D07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24BAC45-1617-4431-8D96-BC9729A7F9F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716F74C-D563-41CB-AE38-42C939EBB50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725A842A-A733-4335-86F4-9792E6E6E6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8FC511E8-4EB2-4728-90C7-02C937D5095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7A9262BC-42A5-412E-A816-C01421B9B1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7414B21-DB04-49A9-9DA5-08CC07A885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F6AD7EFA-864F-47AB-8C9C-7728932813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030DE339-7042-4279-A05E-F0307B6E9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A946DAA0-782A-40B8-9283-02217A4E8F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06A79F30-1116-4229-9C16-85C22E0D6802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17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51F6B5D-2DF4-426E-B73C-B909D4005C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F8E5E-EAF1-4588-B4C1-D64518FAC793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C8D792D-62F1-48A9-AAB4-0C794DF12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603112E-D2F1-4AC3-B7B2-A063D4A4BF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2E98B916-B984-43FF-A6E1-3A3C4457D0A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4124443"/>
      </p:ext>
    </p:extLst>
  </p:cSld>
  <p:clrMapOvr>
    <a:masterClrMapping/>
  </p:clrMapOvr>
  <p:transition/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694149-FB39-46C5-BAB7-029F26404C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CCC50-59A4-4CE6-9493-59FC249358F1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FB3DAB-726E-446C-91C6-B0F7BAC605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6BD1A1D-1D82-4CA5-80F9-5A20599FDD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1303B4F7-B178-4673-A3E4-2D661FEB831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605930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943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609600"/>
            <a:ext cx="5678487" cy="5494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4C3C07A-3AF6-48B3-83D9-C5D491AFD5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AA7DE-1A68-45FD-962B-8408E4CC34C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ECA244F-4B23-4B62-96D4-5639FDF787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7E3606D-14EA-43A0-9FD0-3C96FB33FD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F2C73557-223A-4C0E-AD70-97C3676B588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1885385"/>
      </p:ext>
    </p:extLst>
  </p:cSld>
  <p:clrMapOvr>
    <a:masterClrMapping/>
  </p:clrMapOvr>
  <p:transition/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4213" y="609600"/>
            <a:ext cx="7773987" cy="5494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C6FEEFF-DFC1-414F-B7FC-C0640DAAE7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DED98-C540-4741-B77D-F793548C6ACC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3A2B51C-01BE-4A96-8C1D-757DD031B8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D938CE1-DD62-4F03-BCA8-9C49812CDB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363556C9-0AF0-490E-8A3E-9551033E9D3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5206"/>
      </p:ext>
    </p:extLst>
  </p:cSld>
  <p:clrMapOvr>
    <a:masterClrMapping/>
  </p:clrMapOvr>
  <p:transition spd="med">
    <p:wipe dir="r"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66800" y="692150"/>
            <a:ext cx="7696200" cy="1524000"/>
          </a:xfrm>
        </p:spPr>
        <p:txBody>
          <a:bodyPr tIns="0" bIns="0" anchor="b"/>
          <a:lstStyle>
            <a:lvl1pPr>
              <a:lnSpc>
                <a:spcPct val="85000"/>
              </a:lnSpc>
              <a:defRPr sz="58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1299833503"/>
      </p:ext>
    </p:extLst>
  </p:cSld>
  <p:clrMapOvr>
    <a:masterClrMapping/>
  </p:clrMapOvr>
  <p:transition spd="med">
    <p:wipe dir="r"/>
  </p:transition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696913"/>
            <a:ext cx="8064500" cy="923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11188" y="1795463"/>
            <a:ext cx="3956050" cy="4586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19638" y="1795463"/>
            <a:ext cx="3956050" cy="2216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19638" y="4164013"/>
            <a:ext cx="3956050" cy="22177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3279AD3-0839-463C-B425-680C9634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0825" y="6405563"/>
            <a:ext cx="1512888" cy="3365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A7CF9-5B1B-4A61-8337-3A8623690FB3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54B35D-9C0A-4927-BB6F-88BEF1DB41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947025" y="6405563"/>
            <a:ext cx="1162050" cy="3365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9121EB2B-C301-49B4-A1CC-5EFC74BA5D4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0030090"/>
      </p:ext>
    </p:extLst>
  </p:cSld>
  <p:clrMapOvr>
    <a:masterClrMapping/>
  </p:clrMapOvr>
  <p:transition spd="med">
    <p:wipe dir="r"/>
  </p:transition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D4C455-1765-4060-9492-CA5C3DDDB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5B471-8077-43DB-893B-192CDBF32ADC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497461-5F51-4DAB-BB7C-3552F57B4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1C2B976-EFE5-46CD-B068-98E02573BF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BCF573C0-2C6A-457A-A374-57CAFB34D2A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21056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B2BE21-6EBF-402B-982F-5EE691477C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845A5-8EA1-4109-9600-D516BECC71E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372753-BD2E-4119-A2CE-4002B5A1C5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3A4FFA-F395-44DF-8249-F50C522518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E108A-A0BA-4B40-8F65-AB5CDDB9C6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28322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2AB1AE-EE6A-4DE7-BA9C-98422E7E9D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CB22C-79D9-48D0-879D-7B908312BCF9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A09740-D98C-4232-8954-FC8B897311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420024-CEF0-4DE7-BF7D-C83C3DE330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DB5EA-A390-4CA0-8DC6-B3CCFAD498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37632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43719C-ECC5-413C-B8EF-93A0EFF23B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CA4A6-DDB7-4225-9447-1676FF66FEBB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701914-8F8E-4AAB-8A2F-2FA8CE2E5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842C73D-98C8-4176-9169-BDAAF0EEA2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DEF54-ED3F-4473-9369-553BBEE110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86101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F2E70-529B-420D-A811-E5B744BFC7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D8916-EC18-4D9B-84CE-EC2CC54DCD5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F921E-C203-445A-B0B8-A5082F0585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575C69-6330-45FB-8AE0-B560821E7B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1F39C-E31A-442A-984D-F3F297E4BE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13357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D4F306-5EC2-480B-AADA-B6294F147A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318DB-41EA-4891-AE90-9100686A3CD9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F5FBA25-4B8A-418F-A18C-EEFE2479C1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760DBAF-426A-4842-B735-2AF31724EC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9EFD2E6F-E088-4D94-8EB9-09E6BA0EB49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9650937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6FFA1F-B127-40DE-9074-11C8CEBE53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64B85-A123-4852-998A-D247CCDB172E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B9FC5C3-55AA-4A27-8539-A55B60FBB6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E0F0C68-73D8-48C1-9AEB-692FF711D5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107E5-BD03-4C66-B1E8-623BD22A9E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296934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00B613F-4350-476B-90C8-506A10516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4AAEF-ACBE-41AE-AA45-50D35FDB010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A849CDB-3344-4A7D-A9CC-5165F80CC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F7B5000-F030-4C80-A39B-B98FBC89EF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08A28-9BA3-45E3-80AD-764E370E37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92347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BAB83C-D111-4883-BF78-9285E7EB71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7D73E-2AB4-44A7-9B03-C550FE2D573F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DE5CAE0-A9BF-42B5-8D14-94297FC621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E862974-7A21-4B46-8230-AA95A8945F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32D48-06F2-4409-91A3-7CC360D670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513251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F94E90-B88B-4B1D-BF42-16A06A6FCF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858E6-716F-4E16-884F-5BBFB6DC1616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FE0E5-8654-4A04-8EAA-9430904063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D8B312-978F-4BBA-A9EA-A9BE2ADD07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24BA4-735A-464E-A591-B8FA216366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23013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F778D7-AED5-4A14-B00B-8A3D516A64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01EC4-D49A-40E0-B84B-C4510142D658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4AFF8-33CB-486B-BA66-9629CDCCF9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B9A157-54A7-4250-BAB1-35EDD719A6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56F0E-C5E1-4D72-8EF9-9919A720A5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068312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62C9C7E-171C-4442-84AB-BE7CC15293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20CC6-2F98-477F-BD0A-9CC46CA83A74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5943F3-5A4D-44F7-99CA-4A0DA20951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BB36E52-1990-44D1-9E03-5EE01D9BE8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1FA77-8479-4BAA-928B-037429D422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178500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943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609600"/>
            <a:ext cx="5678487" cy="5494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898322-92FF-4B8B-AEE3-F425F3EF9D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EB8F4-3601-43A3-85F3-90E79FF1B380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AA64C1-3F1E-4FE5-A4B7-31BEA01616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52BF8B-77D9-44A6-A988-8489BA2B69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37D97-2BC7-45B8-A3A0-700419DF5D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27334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543D5A7-F97C-494A-9143-65E4665643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D5D76-2A39-4429-B836-82DB61559467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1A278ED-294C-477E-9F7E-D608984432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A18ED3A-D797-40ED-A3BE-668E96CBF4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28E63D8F-31D7-400A-A539-02BA1FC462D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9577795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23BFBA-DB30-420C-8530-03B7B3B703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11230-18DF-4FDB-B25A-41DD10D74DE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F653183-5C9A-4217-BA28-66E24A895E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820CFCC-06B4-42E7-B051-06666D32A4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C110BDA9-959D-48BB-B13A-08EB8B2B877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8934006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56A4A20-8302-4748-9861-FCB5069131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E56B3-0DC3-4ABE-8015-2FCACD2A00ED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DF771B1-7236-473A-B8EF-1141F15720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67695CE-2A6D-4F5E-BF81-33D34576F3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F4E8CCC5-A396-4726-A1D2-1FACC8C950D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417395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A06400C-A0C9-463A-9B22-7D057CF021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0F3BD-8B6C-49F4-888D-4E53A1FD9245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3B3F4BA-CE17-4A6D-9CF9-8F61E58266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D26CBFF-3153-4C79-B545-9BFDE8577D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1FAF1F37-1C6A-4256-B8A7-E4DD8C3EFA4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2998171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BFE6842-D06A-4382-917B-B853242E1D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42CF7-B378-42B0-998C-32A94B8490A0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DC8C6AA-6BC3-4EE0-8260-01A6709EDF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958CFDA-C31F-4FF4-A9C8-517B19C9DD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6CAAED3B-0A5A-405C-B510-93C32DD9DC9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4244714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6C0C81-B9C9-4969-8B0B-0CA7704D47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900C9-10CF-4B86-A45E-674DEA6D767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14F99A9-ECCB-4420-BB21-C3F8436AD7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49B1181-8C16-4B70-B21A-555207251B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6C82653B-E811-423C-B127-BE14773D320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036568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F9AAAB-0B17-4548-889A-5D4CA782AF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78870-CEF2-4852-895C-AA2BD1ADA0CA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CCFCFA-F426-4B09-BCAA-35B037F821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3DC26D6-7B96-493D-9CDC-6EC2C0E236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069B89BA-2ABA-49E9-8113-96323BA86E8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3068722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5BAD370B-F4EA-4F23-A863-B65BD0DA1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B9DBFBB-DBB6-4B6D-A865-993E91F6E2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989138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D042622-2826-4913-9C2C-0FA622D6D3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 b="1">
                <a:ea typeface="黑体" pitchFamily="49" charset="-122"/>
              </a:defRPr>
            </a:lvl1pPr>
          </a:lstStyle>
          <a:p>
            <a:pPr>
              <a:defRPr/>
            </a:pPr>
            <a:fld id="{B7D58BC8-22B8-410C-A69F-656BC4809424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932D3F2-3F8E-4563-886D-2959497692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1"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3667070A-1906-4E12-B15C-2D7E9A98AF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r>
              <a:rPr lang="en-US" altLang="zh-CN"/>
              <a:t>50</a:t>
            </a:r>
            <a:r>
              <a:rPr lang="zh-CN" altLang="en-US"/>
              <a:t>－</a:t>
            </a:r>
            <a:fld id="{2994BD07-CE7C-4128-B1ED-5A933BBF037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10" descr="12副本1">
            <a:extLst>
              <a:ext uri="{FF2B5EF4-FFF2-40B4-BE49-F238E27FC236}">
                <a16:creationId xmlns:a16="http://schemas.microsoft.com/office/drawing/2014/main" id="{B2BC85A9-0C0D-4FFC-88E4-BBCCA0D9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58813"/>
            <a:ext cx="99695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10" r:id="rId11"/>
    <p:sldLayoutId id="2147484532" r:id="rId12"/>
    <p:sldLayoutId id="2147484533" r:id="rId13"/>
    <p:sldLayoutId id="2147484534" r:id="rId14"/>
    <p:sldLayoutId id="2147484511" r:id="rId15"/>
  </p:sldLayoutIdLst>
  <p:transition/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000" kern="1200">
          <a:solidFill>
            <a:schemeClr val="tx1"/>
          </a:solidFill>
          <a:latin typeface="+mj-lt"/>
          <a:ea typeface="+mj-ea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kern="1200">
          <a:solidFill>
            <a:schemeClr val="tx1"/>
          </a:solidFill>
          <a:latin typeface="+mj-lt"/>
          <a:ea typeface="+mj-ea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+mj-lt"/>
          <a:ea typeface="+mj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+mj-lt"/>
          <a:ea typeface="+mj-ea"/>
          <a:cs typeface="楷体_GB231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0871B32-0E3D-4483-989C-43215D6E2E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44317F98-AD7D-4BD9-819A-B46519182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989138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24996" name="Rectangle 4">
            <a:extLst>
              <a:ext uri="{FF2B5EF4-FFF2-40B4-BE49-F238E27FC236}">
                <a16:creationId xmlns:a16="http://schemas.microsoft.com/office/drawing/2014/main" id="{A2E643D0-13C5-457A-96DC-1111A9C7BF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 b="1">
                <a:ea typeface="黑体" pitchFamily="49" charset="-122"/>
              </a:defRPr>
            </a:lvl1pPr>
          </a:lstStyle>
          <a:p>
            <a:pPr>
              <a:defRPr/>
            </a:pPr>
            <a:fld id="{49F80F56-CDD5-49A5-BB62-5CB0E3AAADD9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724997" name="Rectangle 5">
            <a:extLst>
              <a:ext uri="{FF2B5EF4-FFF2-40B4-BE49-F238E27FC236}">
                <a16:creationId xmlns:a16="http://schemas.microsoft.com/office/drawing/2014/main" id="{36D1493C-B573-400C-8FAE-262D8921E27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1"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计算机应用技术研究所</a:t>
            </a:r>
          </a:p>
        </p:txBody>
      </p:sp>
      <p:sp>
        <p:nvSpPr>
          <p:cNvPr id="724998" name="Rectangle 6">
            <a:extLst>
              <a:ext uri="{FF2B5EF4-FFF2-40B4-BE49-F238E27FC236}">
                <a16:creationId xmlns:a16="http://schemas.microsoft.com/office/drawing/2014/main" id="{ECB08225-25ED-4D32-8EA1-3DE0A38758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fld id="{7E5538B6-733E-42F2-8AB5-9F3BE194F5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2055" name="Picture 7" descr="12副本1">
            <a:extLst>
              <a:ext uri="{FF2B5EF4-FFF2-40B4-BE49-F238E27FC236}">
                <a16:creationId xmlns:a16="http://schemas.microsoft.com/office/drawing/2014/main" id="{10FFB380-DAE2-4372-A2B9-584B3D87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58813"/>
            <a:ext cx="99695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12" r:id="rId1"/>
    <p:sldLayoutId id="2147484513" r:id="rId2"/>
    <p:sldLayoutId id="2147484514" r:id="rId3"/>
    <p:sldLayoutId id="2147484515" r:id="rId4"/>
    <p:sldLayoutId id="2147484516" r:id="rId5"/>
    <p:sldLayoutId id="2147484517" r:id="rId6"/>
    <p:sldLayoutId id="2147484518" r:id="rId7"/>
    <p:sldLayoutId id="2147484519" r:id="rId8"/>
    <p:sldLayoutId id="2147484520" r:id="rId9"/>
    <p:sldLayoutId id="2147484521" r:id="rId10"/>
    <p:sldLayoutId id="2147484522" r:id="rId11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1">
            <a:extLst>
              <a:ext uri="{FF2B5EF4-FFF2-40B4-BE49-F238E27FC236}">
                <a16:creationId xmlns:a16="http://schemas.microsoft.com/office/drawing/2014/main" id="{D6DF4902-77A1-44AF-9001-835B6BB84DF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53E78DE-8834-40EF-9AA4-90C5E68FC774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7" name="页脚占位符 2">
            <a:extLst>
              <a:ext uri="{FF2B5EF4-FFF2-40B4-BE49-F238E27FC236}">
                <a16:creationId xmlns:a16="http://schemas.microsoft.com/office/drawing/2014/main" id="{74AE1FDC-24C0-4671-B12C-2904537D4906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423939" name="Rectangle 3">
            <a:extLst>
              <a:ext uri="{FF2B5EF4-FFF2-40B4-BE49-F238E27FC236}">
                <a16:creationId xmlns:a16="http://schemas.microsoft.com/office/drawing/2014/main" id="{9F5B0E4B-816D-4CB9-BEA1-C6D295BE86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7875" y="1412875"/>
            <a:ext cx="7826375" cy="2514600"/>
          </a:xfrm>
        </p:spPr>
        <p:txBody>
          <a:bodyPr/>
          <a:lstStyle/>
          <a:p>
            <a:pPr marL="400050" indent="-400050" algn="ctr" eaLnBrk="1" hangingPunct="1">
              <a:buFontTx/>
              <a:buNone/>
              <a:defRPr/>
            </a:pPr>
            <a:r>
              <a:rPr lang="zh-CN" altLang="en-US" sz="8000" b="1" dirty="0">
                <a:solidFill>
                  <a:schemeClr val="accent2"/>
                </a:solidFill>
                <a:effectLst/>
                <a:ea typeface="隶书" panose="02010509060101010101" pitchFamily="49" charset="-122"/>
              </a:rPr>
              <a:t>离散数学</a:t>
            </a:r>
            <a:endParaRPr lang="zh-CN" altLang="en-US" sz="6600" b="1" dirty="0">
              <a:solidFill>
                <a:schemeClr val="accent2"/>
              </a:solidFill>
              <a:effectLst/>
              <a:ea typeface="隶书" panose="02010509060101010101" pitchFamily="49" charset="-122"/>
            </a:endParaRPr>
          </a:p>
          <a:p>
            <a:pPr marL="400050" indent="-400050" algn="ctr" eaLnBrk="1" hangingPunct="1">
              <a:buFontTx/>
              <a:buNone/>
              <a:defRPr/>
            </a:pPr>
            <a:r>
              <a:rPr lang="en-US" altLang="zh-CN" sz="6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华文行楷" panose="02010800040101010101" pitchFamily="2" charset="-122"/>
              </a:rPr>
              <a:t>Discrete Mathematics</a:t>
            </a:r>
            <a:r>
              <a:rPr lang="en-US" altLang="zh-CN" sz="3600" b="1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389" name="Text Box 4">
            <a:extLst>
              <a:ext uri="{FF2B5EF4-FFF2-40B4-BE49-F238E27FC236}">
                <a16:creationId xmlns:a16="http://schemas.microsoft.com/office/drawing/2014/main" id="{6FCFFE2E-6D5D-4ACB-BD81-2C0B2293A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4343400"/>
            <a:ext cx="6858000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</a:pPr>
            <a:r>
              <a:rPr kumimoji="0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杨娟</a:t>
            </a:r>
            <a:r>
              <a:rPr kumimoji="0"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博士</a:t>
            </a:r>
            <a:endParaRPr kumimoji="0"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</a:pPr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合肥工业大学计算机与信息学院</a:t>
            </a:r>
          </a:p>
        </p:txBody>
      </p:sp>
      <p:pic>
        <p:nvPicPr>
          <p:cNvPr id="1639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25EB99D-67AB-4F9D-A114-FA88BCF5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549275"/>
            <a:ext cx="1401762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>
            <a:extLst>
              <a:ext uri="{FF2B5EF4-FFF2-40B4-BE49-F238E27FC236}">
                <a16:creationId xmlns:a16="http://schemas.microsoft.com/office/drawing/2014/main" id="{BF408810-A4B0-4C8C-AA86-C509FB0B628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3685C9E-9DE0-4FDB-AE81-733AB3E09E9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3" name="Text Box 2">
            <a:extLst>
              <a:ext uri="{FF2B5EF4-FFF2-40B4-BE49-F238E27FC236}">
                <a16:creationId xmlns:a16="http://schemas.microsoft.com/office/drawing/2014/main" id="{B0933E36-D8A1-40D8-A671-2CB60BECE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17550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序偶的基本概念</a:t>
            </a:r>
          </a:p>
        </p:txBody>
      </p:sp>
      <p:pic>
        <p:nvPicPr>
          <p:cNvPr id="2560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2E8C398-8165-4548-9A06-E22113605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112815-C14D-4BD3-9A91-9204819E4A4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1988840"/>
            <a:ext cx="8496944" cy="3897285"/>
          </a:xfrm>
          <a:prstGeom prst="rect">
            <a:avLst/>
          </a:prstGeom>
          <a:blipFill>
            <a:blip r:embed="rId4"/>
            <a:stretch>
              <a:fillRect l="-1148" r="-1076" b="-218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日期占位符 3">
            <a:extLst>
              <a:ext uri="{FF2B5EF4-FFF2-40B4-BE49-F238E27FC236}">
                <a16:creationId xmlns:a16="http://schemas.microsoft.com/office/drawing/2014/main" id="{0960A67F-7952-4461-9E65-10D8EC3709E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45D9BED-92F3-445E-8AB8-9D0B51C857C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8787" name="Rectangle 186">
            <a:extLst>
              <a:ext uri="{FF2B5EF4-FFF2-40B4-BE49-F238E27FC236}">
                <a16:creationId xmlns:a16="http://schemas.microsoft.com/office/drawing/2014/main" id="{786D322E-9295-4340-8069-3F7669F8A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878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B04335D-4F07-407F-A6A7-5F9B73884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Text Box 2">
            <a:extLst>
              <a:ext uri="{FF2B5EF4-FFF2-40B4-BE49-F238E27FC236}">
                <a16:creationId xmlns:a16="http://schemas.microsoft.com/office/drawing/2014/main" id="{F91B5935-C69B-4AFE-B5BA-6A84C2FB0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逆运算概念要点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E4E616-0592-44E4-B35A-801CDEA5E7A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9592" y="1933075"/>
            <a:ext cx="7603191" cy="4108241"/>
          </a:xfrm>
          <a:prstGeom prst="rect">
            <a:avLst/>
          </a:prstGeom>
          <a:blipFill>
            <a:blip r:embed="rId4"/>
            <a:stretch>
              <a:fillRect l="-1684" r="-1604" b="-252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日期占位符 3">
            <a:extLst>
              <a:ext uri="{FF2B5EF4-FFF2-40B4-BE49-F238E27FC236}">
                <a16:creationId xmlns:a16="http://schemas.microsoft.com/office/drawing/2014/main" id="{CED9B696-1B3C-4B2D-BFFB-A1AADE1AFD9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FEAA9F6-7036-4E91-8787-F293587378C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9811" name="Rectangle 186">
            <a:extLst>
              <a:ext uri="{FF2B5EF4-FFF2-40B4-BE49-F238E27FC236}">
                <a16:creationId xmlns:a16="http://schemas.microsoft.com/office/drawing/2014/main" id="{19946FF7-F443-428E-82A1-D4D35A223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B799F31E-4F15-449E-A58B-ADA8C20FA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981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B71BF49-7612-4DC8-9624-4AA8B938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4" name="图片 1">
            <a:extLst>
              <a:ext uri="{FF2B5EF4-FFF2-40B4-BE49-F238E27FC236}">
                <a16:creationId xmlns:a16="http://schemas.microsoft.com/office/drawing/2014/main" id="{643F1719-44F8-4DD7-B497-808D186E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120900"/>
            <a:ext cx="8948738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日期占位符 3">
            <a:extLst>
              <a:ext uri="{FF2B5EF4-FFF2-40B4-BE49-F238E27FC236}">
                <a16:creationId xmlns:a16="http://schemas.microsoft.com/office/drawing/2014/main" id="{7B64FFA7-EB81-4DF0-B9CD-0380CCB8508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A4E4C3A-00DC-4071-A5CE-04260D3D9FA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0835" name="Rectangle 186">
            <a:extLst>
              <a:ext uri="{FF2B5EF4-FFF2-40B4-BE49-F238E27FC236}">
                <a16:creationId xmlns:a16="http://schemas.microsoft.com/office/drawing/2014/main" id="{B4AB74F6-512B-4455-998C-178ED6B83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36" name="Text Box 2">
            <a:extLst>
              <a:ext uri="{FF2B5EF4-FFF2-40B4-BE49-F238E27FC236}">
                <a16:creationId xmlns:a16="http://schemas.microsoft.com/office/drawing/2014/main" id="{6363C0A6-1ED7-4A08-9DAD-D82232DC8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302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083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E0DA228-9836-47EF-B9AA-1A4336073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图片 1">
            <a:extLst>
              <a:ext uri="{FF2B5EF4-FFF2-40B4-BE49-F238E27FC236}">
                <a16:creationId xmlns:a16="http://schemas.microsoft.com/office/drawing/2014/main" id="{5C2F5721-4196-429E-AEC0-FDB8DADCE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52600"/>
            <a:ext cx="8137525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日期占位符 3">
            <a:extLst>
              <a:ext uri="{FF2B5EF4-FFF2-40B4-BE49-F238E27FC236}">
                <a16:creationId xmlns:a16="http://schemas.microsoft.com/office/drawing/2014/main" id="{4B5DD94D-744E-4010-9CFC-F4FF8F0D542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01FC454-DE50-4C71-8BA1-5797A69464F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1859" name="Rectangle 186">
            <a:extLst>
              <a:ext uri="{FF2B5EF4-FFF2-40B4-BE49-F238E27FC236}">
                <a16:creationId xmlns:a16="http://schemas.microsoft.com/office/drawing/2014/main" id="{0FE7E65B-97CB-4EB4-A51B-2B9AA5A97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2186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511ED8F-F73E-4921-93DC-7E35800D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1" name="图片 1">
            <a:extLst>
              <a:ext uri="{FF2B5EF4-FFF2-40B4-BE49-F238E27FC236}">
                <a16:creationId xmlns:a16="http://schemas.microsoft.com/office/drawing/2014/main" id="{8D5E4B81-AE37-41D2-913C-F20F4F65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919288"/>
            <a:ext cx="7764463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2" name="Text Box 2">
            <a:extLst>
              <a:ext uri="{FF2B5EF4-FFF2-40B4-BE49-F238E27FC236}">
                <a16:creationId xmlns:a16="http://schemas.microsoft.com/office/drawing/2014/main" id="{9EB22DFA-4E6B-4EC1-9761-AE1C23808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630238"/>
            <a:ext cx="6696075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日期占位符 3">
            <a:extLst>
              <a:ext uri="{FF2B5EF4-FFF2-40B4-BE49-F238E27FC236}">
                <a16:creationId xmlns:a16="http://schemas.microsoft.com/office/drawing/2014/main" id="{04EA4AEC-9534-482E-BA27-16B5A4988E97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40754A7-9B76-42EF-B5B9-090B9A1B8FA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883" name="Text Box 2">
            <a:extLst>
              <a:ext uri="{FF2B5EF4-FFF2-40B4-BE49-F238E27FC236}">
                <a16:creationId xmlns:a16="http://schemas.microsoft.com/office/drawing/2014/main" id="{94036051-B237-4FCD-AFFE-C63F379A2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逆运算的性质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288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2AA27C3-73BA-4404-9101-F5DF57A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5" name="图片 2">
            <a:extLst>
              <a:ext uri="{FF2B5EF4-FFF2-40B4-BE49-F238E27FC236}">
                <a16:creationId xmlns:a16="http://schemas.microsoft.com/office/drawing/2014/main" id="{BBD7B925-9696-4635-AE26-DED67070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1976438"/>
            <a:ext cx="8983662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日期占位符 3">
            <a:extLst>
              <a:ext uri="{FF2B5EF4-FFF2-40B4-BE49-F238E27FC236}">
                <a16:creationId xmlns:a16="http://schemas.microsoft.com/office/drawing/2014/main" id="{95F26BA2-BFDC-4D09-91E5-A03D20926E4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B1EBD62-B1DB-4973-9610-59F3CCA1CB1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3907" name="Rectangle 186">
            <a:extLst>
              <a:ext uri="{FF2B5EF4-FFF2-40B4-BE49-F238E27FC236}">
                <a16:creationId xmlns:a16="http://schemas.microsoft.com/office/drawing/2014/main" id="{6B029493-46BB-4EED-A020-4263459F8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908" name="Text Box 2">
            <a:extLst>
              <a:ext uri="{FF2B5EF4-FFF2-40B4-BE49-F238E27FC236}">
                <a16:creationId xmlns:a16="http://schemas.microsoft.com/office/drawing/2014/main" id="{6735B993-AB47-4DE3-B0D4-A75BFC222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6673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逆运算的性质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390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F2A0974-D4E5-4F09-B3AC-2EAA54DF7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E93DF95-E1E6-4220-9E1D-AC1E5167EE5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92039" y="1632344"/>
            <a:ext cx="7776864" cy="4671087"/>
          </a:xfrm>
          <a:prstGeom prst="rect">
            <a:avLst/>
          </a:prstGeom>
          <a:blipFill>
            <a:blip r:embed="rId4"/>
            <a:stretch>
              <a:fillRect l="-862" t="-261" r="-784" b="-104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日期占位符 3">
            <a:extLst>
              <a:ext uri="{FF2B5EF4-FFF2-40B4-BE49-F238E27FC236}">
                <a16:creationId xmlns:a16="http://schemas.microsoft.com/office/drawing/2014/main" id="{30613E68-3251-4D48-82CE-FA7AC8127CB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AB2E872-FDDF-4CF7-9BF9-EC899CA744C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4931" name="Rectangle 186">
            <a:extLst>
              <a:ext uri="{FF2B5EF4-FFF2-40B4-BE49-F238E27FC236}">
                <a16:creationId xmlns:a16="http://schemas.microsoft.com/office/drawing/2014/main" id="{F62EBE5B-1A71-4623-AA4D-F7A5925D1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6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4932" name="Text Box 2">
            <a:extLst>
              <a:ext uri="{FF2B5EF4-FFF2-40B4-BE49-F238E27FC236}">
                <a16:creationId xmlns:a16="http://schemas.microsoft.com/office/drawing/2014/main" id="{F450BFAF-EB9D-4F8A-BC18-89BC9C25F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3023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逆运算的性质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493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8B375FF-134D-4CD4-8265-2999A738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F6F02B8-8A5A-4BDD-8CA5-CBD7BE4FCA1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8294" y="1916832"/>
            <a:ext cx="8780338" cy="3940374"/>
          </a:xfrm>
          <a:prstGeom prst="rect">
            <a:avLst/>
          </a:prstGeom>
          <a:blipFill>
            <a:blip r:embed="rId4"/>
            <a:stretch>
              <a:fillRect l="-1458" r="-1389" b="-262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日期占位符 3">
            <a:extLst>
              <a:ext uri="{FF2B5EF4-FFF2-40B4-BE49-F238E27FC236}">
                <a16:creationId xmlns:a16="http://schemas.microsoft.com/office/drawing/2014/main" id="{34B47F98-23AE-4C05-B8D4-1AE42688B44D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9A76161-0D01-4248-84F5-C7972C9A1D1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5955" name="Text Box 2">
            <a:extLst>
              <a:ext uri="{FF2B5EF4-FFF2-40B4-BE49-F238E27FC236}">
                <a16:creationId xmlns:a16="http://schemas.microsoft.com/office/drawing/2014/main" id="{6C464098-4047-4DFB-AB75-1E6F41729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逆运算的性质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595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44BEB95-93DB-4B26-A2AB-574114C7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7" name="图片 6">
            <a:extLst>
              <a:ext uri="{FF2B5EF4-FFF2-40B4-BE49-F238E27FC236}">
                <a16:creationId xmlns:a16="http://schemas.microsoft.com/office/drawing/2014/main" id="{E0F1510E-A014-4D51-80C2-6D444097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790700"/>
            <a:ext cx="7848600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日期占位符 3">
            <a:extLst>
              <a:ext uri="{FF2B5EF4-FFF2-40B4-BE49-F238E27FC236}">
                <a16:creationId xmlns:a16="http://schemas.microsoft.com/office/drawing/2014/main" id="{1B64241E-347A-4CF8-92FF-6CF1E8701A4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7BDDBAD-74D9-421E-A59A-2AC9A92E43D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6979" name="Text Box 2">
            <a:extLst>
              <a:ext uri="{FF2B5EF4-FFF2-40B4-BE49-F238E27FC236}">
                <a16:creationId xmlns:a16="http://schemas.microsoft.com/office/drawing/2014/main" id="{A827EC36-F995-4B0C-89F6-52143C25A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30238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逆运算的性质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698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EB6A295-464C-4048-8ABA-FED89D68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B0B1DA1-5F59-4E0A-824A-FEAE1969315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3487" y="1700844"/>
            <a:ext cx="8748464" cy="4537204"/>
          </a:xfrm>
          <a:prstGeom prst="rect">
            <a:avLst/>
          </a:prstGeom>
          <a:blipFill>
            <a:blip r:embed="rId4"/>
            <a:stretch>
              <a:fillRect l="-1045" r="-111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日期占位符 3">
            <a:extLst>
              <a:ext uri="{FF2B5EF4-FFF2-40B4-BE49-F238E27FC236}">
                <a16:creationId xmlns:a16="http://schemas.microsoft.com/office/drawing/2014/main" id="{CFB2D896-2458-45DD-8E5C-8EDC140A0E1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792DD40-BE1C-4E7B-B3BF-3718F0CF2D7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8003" name="Text Box 2">
            <a:extLst>
              <a:ext uri="{FF2B5EF4-FFF2-40B4-BE49-F238E27FC236}">
                <a16:creationId xmlns:a16="http://schemas.microsoft.com/office/drawing/2014/main" id="{45AADFF1-5D96-494E-95BC-D1CD65F0E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302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一点说明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800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2BB9C0A-5158-4230-B084-02A34764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82106D-53C3-44DF-9F9B-1BA542D8262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1844824"/>
            <a:ext cx="8208912" cy="4206280"/>
          </a:xfrm>
          <a:prstGeom prst="rect">
            <a:avLst/>
          </a:prstGeom>
          <a:blipFill>
            <a:blip r:embed="rId4"/>
            <a:stretch>
              <a:fillRect l="-1189" t="-1014" r="-1114" b="-188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3">
            <a:extLst>
              <a:ext uri="{FF2B5EF4-FFF2-40B4-BE49-F238E27FC236}">
                <a16:creationId xmlns:a16="http://schemas.microsoft.com/office/drawing/2014/main" id="{0C8E760F-92F8-4091-A818-E29C57DB5564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4943C3E-AF9E-4ED8-ABBA-4DB40F2B01D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5AE7440D-45EF-489F-A08C-6F4F34EF7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17550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序偶相等的定义</a:t>
            </a:r>
          </a:p>
        </p:txBody>
      </p:sp>
      <p:pic>
        <p:nvPicPr>
          <p:cNvPr id="2662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D60B0AF-CA26-4ED0-B492-E52E1619A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33C279-4C27-4367-932D-7F6690341E9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5008" y="2114017"/>
            <a:ext cx="7967909" cy="3785075"/>
          </a:xfrm>
          <a:prstGeom prst="rect">
            <a:avLst/>
          </a:prstGeom>
          <a:blipFill>
            <a:blip r:embed="rId4"/>
            <a:stretch>
              <a:fillRect l="-1607" t="-1288" r="-1530" b="-322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日期占位符 3">
            <a:extLst>
              <a:ext uri="{FF2B5EF4-FFF2-40B4-BE49-F238E27FC236}">
                <a16:creationId xmlns:a16="http://schemas.microsoft.com/office/drawing/2014/main" id="{46206EA0-5C8C-4B13-B7FA-A50962AE3E7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8E1829-B416-4E1E-BC40-FAD4DF83BDD8}" type="datetime1">
              <a:rPr kumimoji="0" lang="zh-CN" altLang="en-US" sz="14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9027" name="Text Box 2">
            <a:extLst>
              <a:ext uri="{FF2B5EF4-FFF2-40B4-BE49-F238E27FC236}">
                <a16:creationId xmlns:a16="http://schemas.microsoft.com/office/drawing/2014/main" id="{5BE426FA-9928-4754-98F5-F70BE832C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524000"/>
            <a:ext cx="63357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zh-CN" altLang="en-US" sz="5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本节内容到此结束</a:t>
            </a:r>
            <a:endParaRPr lang="en-US" altLang="zh-CN" sz="5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9028" name="WordArt 6">
            <a:extLst>
              <a:ext uri="{FF2B5EF4-FFF2-40B4-BE49-F238E27FC236}">
                <a16:creationId xmlns:a16="http://schemas.microsoft.com/office/drawing/2014/main" id="{0A9B87AF-8AF4-451E-84AF-2424380890E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90800" y="3048000"/>
            <a:ext cx="4419600" cy="2514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谢谢大家！</a:t>
            </a: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3">
            <a:extLst>
              <a:ext uri="{FF2B5EF4-FFF2-40B4-BE49-F238E27FC236}">
                <a16:creationId xmlns:a16="http://schemas.microsoft.com/office/drawing/2014/main" id="{8515AC20-9141-4C50-A9C9-5BFCD21517F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B59BE1A-6936-4EF4-A041-2216E06EF89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51" name="Text Box 2">
            <a:extLst>
              <a:ext uri="{FF2B5EF4-FFF2-40B4-BE49-F238E27FC236}">
                <a16:creationId xmlns:a16="http://schemas.microsoft.com/office/drawing/2014/main" id="{E7C70521-451D-4557-A1E1-CBB60E00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17550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序偶概念的推广</a:t>
            </a:r>
          </a:p>
        </p:txBody>
      </p:sp>
      <p:pic>
        <p:nvPicPr>
          <p:cNvPr id="2765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515096E-32C8-43F4-9945-6B2015097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AD8B64-66AE-4BDE-ACE2-7C2C070F165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2348880"/>
            <a:ext cx="8280920" cy="3450945"/>
          </a:xfrm>
          <a:prstGeom prst="rect">
            <a:avLst/>
          </a:prstGeom>
          <a:blipFill>
            <a:blip r:embed="rId4"/>
            <a:stretch>
              <a:fillRect l="-1178" r="-110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3">
            <a:extLst>
              <a:ext uri="{FF2B5EF4-FFF2-40B4-BE49-F238E27FC236}">
                <a16:creationId xmlns:a16="http://schemas.microsoft.com/office/drawing/2014/main" id="{F7295114-EEFC-45FA-B9CC-61F1D55E7B94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DF33D8D-919E-451B-BB9B-C7A1E424476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867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590B7D1-91A4-423B-BDEF-8D746452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DAF87D9-7CDD-466D-9222-09989946BD4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24571" y="1694939"/>
            <a:ext cx="7632848" cy="4524315"/>
          </a:xfrm>
          <a:prstGeom prst="rect">
            <a:avLst/>
          </a:prstGeom>
          <a:blipFill>
            <a:blip r:embed="rId4"/>
            <a:stretch>
              <a:fillRect l="-1278" r="-119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8677" name="Text Box 2">
            <a:extLst>
              <a:ext uri="{FF2B5EF4-FFF2-40B4-BE49-F238E27FC236}">
                <a16:creationId xmlns:a16="http://schemas.microsoft.com/office/drawing/2014/main" id="{0ACA6837-D1F3-450B-AC7F-7CF8F1AC8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多重有序组</a:t>
            </a: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>
            <a:extLst>
              <a:ext uri="{FF2B5EF4-FFF2-40B4-BE49-F238E27FC236}">
                <a16:creationId xmlns:a16="http://schemas.microsoft.com/office/drawing/2014/main" id="{3ABA99DC-1389-4620-8B5E-3EF6ED8305E7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3E77905-2477-49F6-A128-8CDB8B08081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00275298-43D4-49E5-990B-C0E2CC62A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多重有序组</a:t>
            </a:r>
          </a:p>
        </p:txBody>
      </p:sp>
      <p:pic>
        <p:nvPicPr>
          <p:cNvPr id="2970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B825B4E-A62C-40A3-8B20-DFF963E58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8BFDA1-99F6-4E74-9BF5-7C0545E85AB6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5536" y="1615442"/>
            <a:ext cx="8516651" cy="4675511"/>
          </a:xfrm>
          <a:prstGeom prst="rect">
            <a:avLst/>
          </a:prstGeom>
          <a:blipFill>
            <a:blip r:embed="rId4"/>
            <a:stretch>
              <a:fillRect l="-787" t="-130" r="-716" b="-130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>
            <a:extLst>
              <a:ext uri="{FF2B5EF4-FFF2-40B4-BE49-F238E27FC236}">
                <a16:creationId xmlns:a16="http://schemas.microsoft.com/office/drawing/2014/main" id="{B94A58A4-CBA6-4E69-BB2D-7BC6935029D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C48966D-E224-4DDD-A3DE-C1A4F88CEDB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72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14BEFC8-95CC-497E-9C7F-8870F4411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09F5C90-A0B7-4954-98A3-036A3586669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91580" y="1772816"/>
            <a:ext cx="7740860" cy="2862322"/>
          </a:xfrm>
          <a:prstGeom prst="rect">
            <a:avLst/>
          </a:prstGeom>
          <a:blipFill>
            <a:blip r:embed="rId4"/>
            <a:stretch>
              <a:fillRect l="-1260" r="-118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A27B1C-CA2E-4B67-94C6-A3ECB1E5634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2370" y="4844267"/>
            <a:ext cx="7710070" cy="1200329"/>
          </a:xfrm>
          <a:prstGeom prst="rect">
            <a:avLst/>
          </a:prstGeom>
          <a:blipFill>
            <a:blip r:embed="rId5"/>
            <a:stretch>
              <a:fillRect l="-1265" t="-5584" r="-1186" b="-1066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0726" name="Text Box 2">
            <a:extLst>
              <a:ext uri="{FF2B5EF4-FFF2-40B4-BE49-F238E27FC236}">
                <a16:creationId xmlns:a16="http://schemas.microsoft.com/office/drawing/2014/main" id="{1780BCDC-9DE4-4387-AA36-70F60B316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04863"/>
            <a:ext cx="6553200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集合的笛卡尔积</a:t>
            </a: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>
            <a:extLst>
              <a:ext uri="{FF2B5EF4-FFF2-40B4-BE49-F238E27FC236}">
                <a16:creationId xmlns:a16="http://schemas.microsoft.com/office/drawing/2014/main" id="{1C342C55-2C97-470C-AD19-66B42C010A9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1A690F7-1593-45D5-BA9B-C2A81007C17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747" name="Text Box 2">
            <a:extLst>
              <a:ext uri="{FF2B5EF4-FFF2-40B4-BE49-F238E27FC236}">
                <a16:creationId xmlns:a16="http://schemas.microsoft.com/office/drawing/2014/main" id="{AD6387F0-31E8-4205-BE67-0FD7340A9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04863"/>
            <a:ext cx="6553200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集合的笛卡尔积</a:t>
            </a:r>
          </a:p>
        </p:txBody>
      </p:sp>
      <p:pic>
        <p:nvPicPr>
          <p:cNvPr id="3174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2687506-7422-4308-98D1-459A4425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 descr="QQ截图20151007113502">
            <a:extLst>
              <a:ext uri="{FF2B5EF4-FFF2-40B4-BE49-F238E27FC236}">
                <a16:creationId xmlns:a16="http://schemas.microsoft.com/office/drawing/2014/main" id="{23977E9A-C28E-431F-A5C8-AA9F77C7D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868488"/>
            <a:ext cx="7416800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3">
            <a:extLst>
              <a:ext uri="{FF2B5EF4-FFF2-40B4-BE49-F238E27FC236}">
                <a16:creationId xmlns:a16="http://schemas.microsoft.com/office/drawing/2014/main" id="{D7B39D1F-0DCF-4584-B6AA-3A2E7715F35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764ED4D-9E1B-4A2D-99BE-79436164428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1" name="Text Box 2">
            <a:extLst>
              <a:ext uri="{FF2B5EF4-FFF2-40B4-BE49-F238E27FC236}">
                <a16:creationId xmlns:a16="http://schemas.microsoft.com/office/drawing/2014/main" id="{377AFF55-F45B-4406-B399-7E2FD0B04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81025"/>
            <a:ext cx="6480175" cy="83185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3277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EE68656-35A2-463B-AD28-0A52E295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25" y="549275"/>
            <a:ext cx="9493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CDA6B2-1518-4C69-8D8F-1A3583D542F4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5148607"/>
            <a:ext cx="8352928" cy="985976"/>
          </a:xfrm>
          <a:prstGeom prst="rect">
            <a:avLst/>
          </a:prstGeom>
          <a:blipFill>
            <a:blip r:embed="rId5"/>
            <a:stretch>
              <a:fillRect l="-1168" r="-1095" b="-1366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FBAF44F-42F4-4A87-845D-C0DC9173514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3046" y="1607447"/>
            <a:ext cx="7920880" cy="3405932"/>
          </a:xfrm>
          <a:prstGeom prst="rect">
            <a:avLst/>
          </a:prstGeom>
          <a:blipFill>
            <a:blip r:embed="rId6"/>
            <a:stretch>
              <a:fillRect l="-769" t="-1434" r="-769" b="-107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>
            <a:extLst>
              <a:ext uri="{FF2B5EF4-FFF2-40B4-BE49-F238E27FC236}">
                <a16:creationId xmlns:a16="http://schemas.microsoft.com/office/drawing/2014/main" id="{A6B7310C-6CD5-4DA6-8A0C-BD96F87321A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4E96209-617D-4A0B-B3F0-A0532234D3E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819" name="Text Box 2">
            <a:extLst>
              <a:ext uri="{FF2B5EF4-FFF2-40B4-BE49-F238E27FC236}">
                <a16:creationId xmlns:a16="http://schemas.microsoft.com/office/drawing/2014/main" id="{8205FF6F-F6DE-428D-B39B-D7775E575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65175"/>
            <a:ext cx="64817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基本运算性质</a:t>
            </a:r>
          </a:p>
        </p:txBody>
      </p:sp>
      <p:pic>
        <p:nvPicPr>
          <p:cNvPr id="3482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EFD5878-00BB-4A8A-AD8F-52C41F8F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7CDC2EA-3562-493A-B169-7C1C2D5A3C0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5536" y="1916832"/>
            <a:ext cx="8496944" cy="41319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>
            <a:extLst>
              <a:ext uri="{FF2B5EF4-FFF2-40B4-BE49-F238E27FC236}">
                <a16:creationId xmlns:a16="http://schemas.microsoft.com/office/drawing/2014/main" id="{F3F87C09-48C8-41FA-8304-5D741B16078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C097D50-2E33-45A9-B804-30B7F7A7838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84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F3649BB-21D8-4706-B26A-BA05E5D4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1">
            <a:extLst>
              <a:ext uri="{FF2B5EF4-FFF2-40B4-BE49-F238E27FC236}">
                <a16:creationId xmlns:a16="http://schemas.microsoft.com/office/drawing/2014/main" id="{5E4EE760-F81A-4D2A-9C27-25262066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05038"/>
            <a:ext cx="8283575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图片 2">
            <a:extLst>
              <a:ext uri="{FF2B5EF4-FFF2-40B4-BE49-F238E27FC236}">
                <a16:creationId xmlns:a16="http://schemas.microsoft.com/office/drawing/2014/main" id="{A4478E4B-6741-4F07-8491-127F1A10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623888"/>
            <a:ext cx="63627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>
            <a:extLst>
              <a:ext uri="{FF2B5EF4-FFF2-40B4-BE49-F238E27FC236}">
                <a16:creationId xmlns:a16="http://schemas.microsoft.com/office/drawing/2014/main" id="{C80F0678-8093-4EAF-B167-B52EB14E0B0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CEC4CC1-AE73-4DA3-BE1E-22C1A028A114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1" name="页脚占位符 4">
            <a:extLst>
              <a:ext uri="{FF2B5EF4-FFF2-40B4-BE49-F238E27FC236}">
                <a16:creationId xmlns:a16="http://schemas.microsoft.com/office/drawing/2014/main" id="{D12FAD96-F5F6-4B38-9A02-5891A20B03AD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36B2B3DF-4BEA-48B9-83A7-73AB0FA0848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14313" y="2447925"/>
            <a:ext cx="8715375" cy="2159000"/>
          </a:xfrm>
        </p:spPr>
        <p:txBody>
          <a:bodyPr/>
          <a:lstStyle/>
          <a:p>
            <a:pPr eaLnBrk="1" hangingPunct="1"/>
            <a:r>
              <a:rPr lang="en-US" altLang="zh-CN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6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关系模型与理论（上）</a:t>
            </a:r>
            <a:r>
              <a:rPr lang="zh-CN" altLang="en-US" sz="6600" b="1">
                <a:solidFill>
                  <a:schemeClr val="accent2"/>
                </a:solidFill>
              </a:rPr>
              <a:t/>
            </a:r>
            <a:br>
              <a:rPr lang="zh-CN" altLang="en-US" sz="6600" b="1">
                <a:solidFill>
                  <a:schemeClr val="accent2"/>
                </a:solidFill>
              </a:rPr>
            </a:br>
            <a:endParaRPr lang="zh-CN" altLang="en-US" sz="5400" b="1">
              <a:solidFill>
                <a:schemeClr val="accent2"/>
              </a:solidFill>
            </a:endParaRPr>
          </a:p>
        </p:txBody>
      </p:sp>
      <p:pic>
        <p:nvPicPr>
          <p:cNvPr id="17413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DEFFC25D-F6EF-4C5C-BB78-F0AD62E0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>
            <a:extLst>
              <a:ext uri="{FF2B5EF4-FFF2-40B4-BE49-F238E27FC236}">
                <a16:creationId xmlns:a16="http://schemas.microsoft.com/office/drawing/2014/main" id="{AA42A4EF-F06C-4C40-B9BF-3F08D7C7BD6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F3ED28E-C854-49A3-8917-FE405BFEA4E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686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7ECBCE3-67E1-46B2-AF48-87A76815F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图片 2">
            <a:extLst>
              <a:ext uri="{FF2B5EF4-FFF2-40B4-BE49-F238E27FC236}">
                <a16:creationId xmlns:a16="http://schemas.microsoft.com/office/drawing/2014/main" id="{C4CF788F-FA8E-41BC-8B55-B06B9678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623888"/>
            <a:ext cx="63627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33A5ADF-9613-485B-ADA0-A9C1AC93558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1916832"/>
            <a:ext cx="7416824" cy="4061496"/>
          </a:xfrm>
          <a:prstGeom prst="rect">
            <a:avLst/>
          </a:prstGeom>
          <a:blipFill>
            <a:blip r:embed="rId5"/>
            <a:stretch>
              <a:fillRect l="-1316" b="-134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>
            <a:extLst>
              <a:ext uri="{FF2B5EF4-FFF2-40B4-BE49-F238E27FC236}">
                <a16:creationId xmlns:a16="http://schemas.microsoft.com/office/drawing/2014/main" id="{529DF6BF-265D-4BA3-BDF9-F82C687400C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0739C1D-A688-4235-87E2-A621E52604B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789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F2E4296-C77E-4A8B-82FC-CC5882FC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图片 2">
            <a:extLst>
              <a:ext uri="{FF2B5EF4-FFF2-40B4-BE49-F238E27FC236}">
                <a16:creationId xmlns:a16="http://schemas.microsoft.com/office/drawing/2014/main" id="{C0887EF4-F82A-4120-A26A-0B044011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623888"/>
            <a:ext cx="63627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CDC5CDA-A18F-48B0-9462-7AA95330D0D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85403" y="1700808"/>
            <a:ext cx="6973194" cy="4451283"/>
          </a:xfrm>
          <a:prstGeom prst="rect">
            <a:avLst/>
          </a:prstGeom>
          <a:blipFill>
            <a:blip r:embed="rId5"/>
            <a:stretch>
              <a:fillRect r="-1224" b="-191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>
            <a:extLst>
              <a:ext uri="{FF2B5EF4-FFF2-40B4-BE49-F238E27FC236}">
                <a16:creationId xmlns:a16="http://schemas.microsoft.com/office/drawing/2014/main" id="{2CE4451A-8F79-4BA0-86E4-0D6FF83FA99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EE7D715-31EC-4CCA-864D-78FD2522604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891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8159950-BBA3-4258-A576-9711BE9E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图片 1">
            <a:extLst>
              <a:ext uri="{FF2B5EF4-FFF2-40B4-BE49-F238E27FC236}">
                <a16:creationId xmlns:a16="http://schemas.microsoft.com/office/drawing/2014/main" id="{ED534162-E88F-45D2-92B2-868AAD67F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2738"/>
            <a:ext cx="78486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图片 1">
            <a:extLst>
              <a:ext uri="{FF2B5EF4-FFF2-40B4-BE49-F238E27FC236}">
                <a16:creationId xmlns:a16="http://schemas.microsoft.com/office/drawing/2014/main" id="{21B12AC3-5E7A-4F11-906C-0DE8F995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631825"/>
            <a:ext cx="6272212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>
            <a:extLst>
              <a:ext uri="{FF2B5EF4-FFF2-40B4-BE49-F238E27FC236}">
                <a16:creationId xmlns:a16="http://schemas.microsoft.com/office/drawing/2014/main" id="{DFF139F0-4BEE-4FA2-8AEB-74C6349804B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C3FA69A-A7B1-4DED-A1A4-8B0C0F79E46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3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57EE596-B98E-4AED-BAF6-AB2B7CE0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图片 2">
            <a:extLst>
              <a:ext uri="{FF2B5EF4-FFF2-40B4-BE49-F238E27FC236}">
                <a16:creationId xmlns:a16="http://schemas.microsoft.com/office/drawing/2014/main" id="{B8D09017-4D0D-488E-845C-AD56A7522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1650"/>
            <a:ext cx="8132763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5">
            <a:extLst>
              <a:ext uri="{FF2B5EF4-FFF2-40B4-BE49-F238E27FC236}">
                <a16:creationId xmlns:a16="http://schemas.microsoft.com/office/drawing/2014/main" id="{BB5672FE-BD97-468C-9872-BF77B0E1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655638"/>
            <a:ext cx="6270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>
            <a:extLst>
              <a:ext uri="{FF2B5EF4-FFF2-40B4-BE49-F238E27FC236}">
                <a16:creationId xmlns:a16="http://schemas.microsoft.com/office/drawing/2014/main" id="{45E53CAD-2DE6-47A6-8F8B-E2818D00B41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BF7785D-958C-4D27-A295-ED64E461923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F63F4C20-6D6B-4034-AAB1-9690AE51F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4801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4096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7038684-DCAE-4E07-8FB8-7D731A30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图片 2">
            <a:extLst>
              <a:ext uri="{FF2B5EF4-FFF2-40B4-BE49-F238E27FC236}">
                <a16:creationId xmlns:a16="http://schemas.microsoft.com/office/drawing/2014/main" id="{D37FE201-3BEC-4FEA-9690-CF69A67CC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77975"/>
            <a:ext cx="7488238" cy="473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>
            <a:extLst>
              <a:ext uri="{FF2B5EF4-FFF2-40B4-BE49-F238E27FC236}">
                <a16:creationId xmlns:a16="http://schemas.microsoft.com/office/drawing/2014/main" id="{9A0A3A14-A31B-460A-99F6-F65BE0DA17F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45954BA-DD8C-43A9-B68F-652859F63A35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987" name="Text Box 2">
            <a:extLst>
              <a:ext uri="{FF2B5EF4-FFF2-40B4-BE49-F238E27FC236}">
                <a16:creationId xmlns:a16="http://schemas.microsoft.com/office/drawing/2014/main" id="{BA68F845-8234-4B46-8AFB-5148CAD4E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4801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多重笛卡尔积</a:t>
            </a:r>
          </a:p>
        </p:txBody>
      </p:sp>
      <p:pic>
        <p:nvPicPr>
          <p:cNvPr id="4198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9E4A03EE-EDE8-4935-8A19-95F6A427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549275"/>
            <a:ext cx="957262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E0FD3B6-4928-4D5C-B166-CF9295C5D00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5536" y="1651895"/>
            <a:ext cx="8640960" cy="4522585"/>
          </a:xfrm>
          <a:prstGeom prst="rect">
            <a:avLst/>
          </a:prstGeom>
          <a:blipFill>
            <a:blip r:embed="rId4"/>
            <a:stretch>
              <a:fillRect l="-1129" r="-1059" b="-175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>
            <a:extLst>
              <a:ext uri="{FF2B5EF4-FFF2-40B4-BE49-F238E27FC236}">
                <a16:creationId xmlns:a16="http://schemas.microsoft.com/office/drawing/2014/main" id="{0F1CD7CE-F28E-4870-B8DA-1C53CC330E5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E32BEBE-96CB-4E34-92D8-7737802DF81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1" name="Text Box 2">
            <a:extLst>
              <a:ext uri="{FF2B5EF4-FFF2-40B4-BE49-F238E27FC236}">
                <a16:creationId xmlns:a16="http://schemas.microsoft.com/office/drawing/2014/main" id="{72D89C3A-96A6-4B80-A6ED-737C429F3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4801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多重笛卡尔积</a:t>
            </a:r>
          </a:p>
        </p:txBody>
      </p:sp>
      <p:pic>
        <p:nvPicPr>
          <p:cNvPr id="4301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EFF666B-1587-49A9-81F9-7429F7CC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5D768A-B08B-4AA0-B490-3B9307EAB7AD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1663700"/>
            <a:ext cx="8424936" cy="4436599"/>
          </a:xfrm>
          <a:prstGeom prst="rect">
            <a:avLst/>
          </a:prstGeom>
          <a:blipFill>
            <a:blip r:embed="rId4"/>
            <a:stretch>
              <a:fillRect t="-137" r="-72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3">
            <a:extLst>
              <a:ext uri="{FF2B5EF4-FFF2-40B4-BE49-F238E27FC236}">
                <a16:creationId xmlns:a16="http://schemas.microsoft.com/office/drawing/2014/main" id="{E6DCDE7C-2AE9-457F-9CF2-EBB495F583D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5B357BC-9D5E-4307-902F-F3BBA9BAC452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5E72A41C-131C-43DD-AB0A-D534F9CE8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4801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FFFF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4403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1D7A93B-0E10-4799-AD44-FA8A5D87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913" y="474663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图片 2">
            <a:extLst>
              <a:ext uri="{FF2B5EF4-FFF2-40B4-BE49-F238E27FC236}">
                <a16:creationId xmlns:a16="http://schemas.microsoft.com/office/drawing/2014/main" id="{21DA367F-DEFB-4B8E-A494-C11C6038D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960813"/>
            <a:ext cx="5873750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77F3E3-4644-4308-AEE4-5B6AAFBBDF7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5576" y="1562623"/>
            <a:ext cx="7796128" cy="2359044"/>
          </a:xfrm>
          <a:prstGeom prst="rect">
            <a:avLst/>
          </a:prstGeom>
          <a:blipFill>
            <a:blip r:embed="rId5"/>
            <a:stretch>
              <a:fillRect l="-860" t="-258" b="-310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>
            <a:extLst>
              <a:ext uri="{FF2B5EF4-FFF2-40B4-BE49-F238E27FC236}">
                <a16:creationId xmlns:a16="http://schemas.microsoft.com/office/drawing/2014/main" id="{3FB22AA7-4722-453D-A8A6-9D0E936E603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1A382C1-1025-46AA-974F-F011BD79386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C748F486-FE3A-4006-B64E-EBA312B25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4801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FFFF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4506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602D16C-349A-4F43-AB18-B9C3FD0F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913" y="474663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图片 3">
            <a:extLst>
              <a:ext uri="{FF2B5EF4-FFF2-40B4-BE49-F238E27FC236}">
                <a16:creationId xmlns:a16="http://schemas.microsoft.com/office/drawing/2014/main" id="{931DC773-2DCB-4948-997B-8EDBBB37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0675"/>
            <a:ext cx="8247062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3">
            <a:extLst>
              <a:ext uri="{FF2B5EF4-FFF2-40B4-BE49-F238E27FC236}">
                <a16:creationId xmlns:a16="http://schemas.microsoft.com/office/drawing/2014/main" id="{2E49BF80-24EE-4D7C-A193-BCC8DA64CF4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270BB41-A0A8-45CA-BE8D-DEB0CB8AF16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AAA52A53-6D7B-42DA-91A9-3A164B867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20713"/>
            <a:ext cx="6480175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FFFF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总 结</a:t>
            </a:r>
          </a:p>
        </p:txBody>
      </p:sp>
      <p:pic>
        <p:nvPicPr>
          <p:cNvPr id="4608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DF9702E-C03B-4EB5-8F01-3F619663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8" descr="QQ截图20151007120750">
            <a:extLst>
              <a:ext uri="{FF2B5EF4-FFF2-40B4-BE49-F238E27FC236}">
                <a16:creationId xmlns:a16="http://schemas.microsoft.com/office/drawing/2014/main" id="{9C6EB3E8-D0EE-43F4-A338-34C7F11B8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844675"/>
            <a:ext cx="86741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3">
            <a:extLst>
              <a:ext uri="{FF2B5EF4-FFF2-40B4-BE49-F238E27FC236}">
                <a16:creationId xmlns:a16="http://schemas.microsoft.com/office/drawing/2014/main" id="{32949DF3-7929-40B9-B31C-B909C0D320F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9D4D0AE-16A8-4D6B-8FB3-BDAFA7C8302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18435" name="组合 1">
            <a:extLst>
              <a:ext uri="{FF2B5EF4-FFF2-40B4-BE49-F238E27FC236}">
                <a16:creationId xmlns:a16="http://schemas.microsoft.com/office/drawing/2014/main" id="{E2CBDE4B-6C0F-4DA3-BB42-347ABBF343AA}"/>
              </a:ext>
            </a:extLst>
          </p:cNvPr>
          <p:cNvGrpSpPr>
            <a:grpSpLocks/>
          </p:cNvGrpSpPr>
          <p:nvPr/>
        </p:nvGrpSpPr>
        <p:grpSpPr bwMode="auto">
          <a:xfrm>
            <a:off x="2333625" y="2781300"/>
            <a:ext cx="4743450" cy="2592388"/>
            <a:chOff x="2333625" y="2781300"/>
            <a:chExt cx="4743450" cy="2591916"/>
          </a:xfrm>
        </p:grpSpPr>
        <p:sp>
          <p:nvSpPr>
            <p:cNvPr id="1170441" name="AutoShape 9">
              <a:extLst>
                <a:ext uri="{FF2B5EF4-FFF2-40B4-BE49-F238E27FC236}">
                  <a16:creationId xmlns:a16="http://schemas.microsoft.com/office/drawing/2014/main" id="{F1C8C9CD-0701-4F02-AF25-3394DBFC45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98750" y="2943196"/>
              <a:ext cx="4303713" cy="60631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438" name="AutoShape 10">
              <a:extLst>
                <a:ext uri="{FF2B5EF4-FFF2-40B4-BE49-F238E27FC236}">
                  <a16:creationId xmlns:a16="http://schemas.microsoft.com/office/drawing/2014/main" id="{F1512CFD-5D7D-4DA4-94DC-E006DCFC63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9975" y="2781300"/>
              <a:ext cx="679450" cy="909638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8439" name="Text Box 11">
              <a:extLst>
                <a:ext uri="{FF2B5EF4-FFF2-40B4-BE49-F238E27FC236}">
                  <a16:creationId xmlns:a16="http://schemas.microsoft.com/office/drawing/2014/main" id="{85E2EAC2-84EF-4BEE-AE3C-04F9024DE52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44813" y="2996952"/>
              <a:ext cx="33972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关系的数学模型</a:t>
              </a:r>
            </a:p>
          </p:txBody>
        </p:sp>
        <p:sp>
          <p:nvSpPr>
            <p:cNvPr id="18440" name="Text Box 12">
              <a:extLst>
                <a:ext uri="{FF2B5EF4-FFF2-40B4-BE49-F238E27FC236}">
                  <a16:creationId xmlns:a16="http://schemas.microsoft.com/office/drawing/2014/main" id="{C80DEB7C-A37D-41DD-8941-30A7D4DFE0D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500313" y="2955925"/>
              <a:ext cx="35877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1</a:t>
              </a:r>
            </a:p>
          </p:txBody>
        </p:sp>
        <p:sp>
          <p:nvSpPr>
            <p:cNvPr id="18441" name="Text Box 17">
              <a:extLst>
                <a:ext uri="{FF2B5EF4-FFF2-40B4-BE49-F238E27FC236}">
                  <a16:creationId xmlns:a16="http://schemas.microsoft.com/office/drawing/2014/main" id="{0F2EA7A1-4B4A-40DE-B1A2-E0A0B06E364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592388" y="4849341"/>
              <a:ext cx="184150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8442" name="AutoShape 19">
              <a:extLst>
                <a:ext uri="{FF2B5EF4-FFF2-40B4-BE49-F238E27FC236}">
                  <a16:creationId xmlns:a16="http://schemas.microsoft.com/office/drawing/2014/main" id="{960477F0-F4F6-4556-9192-B3F3E93299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33675" y="4268316"/>
              <a:ext cx="4343400" cy="5937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8443" name="AutoShape 20">
              <a:extLst>
                <a:ext uri="{FF2B5EF4-FFF2-40B4-BE49-F238E27FC236}">
                  <a16:creationId xmlns:a16="http://schemas.microsoft.com/office/drawing/2014/main" id="{7481B8DF-05C4-4CF5-B460-8A74BABCE0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3625" y="4120679"/>
              <a:ext cx="685800" cy="890588"/>
            </a:xfrm>
            <a:prstGeom prst="diamond">
              <a:avLst/>
            </a:prstGeom>
            <a:solidFill>
              <a:srgbClr val="CC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18444" name="Text Box 21">
              <a:extLst>
                <a:ext uri="{FF2B5EF4-FFF2-40B4-BE49-F238E27FC236}">
                  <a16:creationId xmlns:a16="http://schemas.microsoft.com/office/drawing/2014/main" id="{B0FF23A5-3091-4E17-BEB4-BE07BB88A4C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44813" y="4293096"/>
              <a:ext cx="3429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关系的基本运算</a:t>
              </a:r>
            </a:p>
          </p:txBody>
        </p:sp>
        <p:sp>
          <p:nvSpPr>
            <p:cNvPr id="18445" name="Text Box 22">
              <a:extLst>
                <a:ext uri="{FF2B5EF4-FFF2-40B4-BE49-F238E27FC236}">
                  <a16:creationId xmlns:a16="http://schemas.microsoft.com/office/drawing/2014/main" id="{3E585919-6EDF-4876-B5EA-23BDAD34C9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500313" y="4192116"/>
              <a:ext cx="361950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2</a:t>
              </a:r>
            </a:p>
          </p:txBody>
        </p:sp>
      </p:grpSp>
      <p:sp>
        <p:nvSpPr>
          <p:cNvPr id="18436" name="Text Box 2">
            <a:extLst>
              <a:ext uri="{FF2B5EF4-FFF2-40B4-BE49-F238E27FC236}">
                <a16:creationId xmlns:a16="http://schemas.microsoft.com/office/drawing/2014/main" id="{31ECE747-F7A2-489F-B727-7EBA0154D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74688"/>
            <a:ext cx="70866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bg1"/>
              </a:buClr>
              <a:buSzPts val="5400"/>
              <a:buFont typeface="Wingdings" panose="05000000000000000000" pitchFamily="2" charset="2"/>
              <a:buChar char="&amp;"/>
            </a:pPr>
            <a:r>
              <a:rPr kumimoji="0"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本章学习内容</a:t>
            </a:r>
            <a:endParaRPr kumimoji="0"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3">
            <a:extLst>
              <a:ext uri="{FF2B5EF4-FFF2-40B4-BE49-F238E27FC236}">
                <a16:creationId xmlns:a16="http://schemas.microsoft.com/office/drawing/2014/main" id="{7DA5505B-0F31-4C3A-A9EF-1B5ACF1ECFD4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9E872CA-80BA-4061-B2E5-01256B6A04F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107" name="Text Box 2">
            <a:extLst>
              <a:ext uri="{FF2B5EF4-FFF2-40B4-BE49-F238E27FC236}">
                <a16:creationId xmlns:a16="http://schemas.microsoft.com/office/drawing/2014/main" id="{F5D7AF26-6891-49FB-8770-459F2D579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65175"/>
            <a:ext cx="6480175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总 结</a:t>
            </a:r>
          </a:p>
        </p:txBody>
      </p:sp>
      <p:pic>
        <p:nvPicPr>
          <p:cNvPr id="4710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4A95816-69BC-4A04-B13E-A252BEA08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6" descr="QQ截图20151007121105">
            <a:extLst>
              <a:ext uri="{FF2B5EF4-FFF2-40B4-BE49-F238E27FC236}">
                <a16:creationId xmlns:a16="http://schemas.microsoft.com/office/drawing/2014/main" id="{769E146A-E613-4A74-A6CB-2A1C3DA5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44675"/>
            <a:ext cx="7848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7AD81583-158C-49E0-87B2-EDB204919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52513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关系的数学模型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5E77CB5-A5AC-4D75-9D33-ED279F97C23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1413" y="2565400"/>
            <a:ext cx="4464050" cy="3168650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序偶与笛卡尔积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关系的基本概念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关系的表示方法</a:t>
            </a:r>
          </a:p>
        </p:txBody>
      </p:sp>
      <p:pic>
        <p:nvPicPr>
          <p:cNvPr id="4813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04F0484-708D-429B-902E-B5BA5C1D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7FFC622F-CA8C-4F3F-BB26-DC272181E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676275"/>
            <a:ext cx="6119813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从笛卡尔积到关系</a:t>
            </a:r>
          </a:p>
        </p:txBody>
      </p:sp>
      <p:pic>
        <p:nvPicPr>
          <p:cNvPr id="4915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D55C626-96FE-4501-B7E2-CC192E4E5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58800"/>
            <a:ext cx="102711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图片 9">
            <a:extLst>
              <a:ext uri="{FF2B5EF4-FFF2-40B4-BE49-F238E27FC236}">
                <a16:creationId xmlns:a16="http://schemas.microsoft.com/office/drawing/2014/main" id="{B0D613D6-48B4-4679-A08E-27F2D3B48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66888"/>
            <a:ext cx="8353425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E57B06FC-5961-4C9F-AE75-1EC42BCEE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676275"/>
            <a:ext cx="6119813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二元关系的定义</a:t>
            </a:r>
          </a:p>
        </p:txBody>
      </p:sp>
      <p:pic>
        <p:nvPicPr>
          <p:cNvPr id="5017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AB833FE-A3FC-4437-8CB0-5CDACAB7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58800"/>
            <a:ext cx="102711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A560A82-E4FE-4FBF-B36D-4CAABD4FE30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5874" y="1916832"/>
            <a:ext cx="7885670" cy="3900235"/>
          </a:xfrm>
          <a:prstGeom prst="rect">
            <a:avLst/>
          </a:prstGeom>
          <a:blipFill>
            <a:blip r:embed="rId4"/>
            <a:stretch>
              <a:fillRect l="-1237" r="-1237" b="-281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55C64FE-B02D-4DE2-9FFD-DC37C441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58800"/>
            <a:ext cx="102711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04F406-6115-4CFC-8929-8A1850172AD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9592" y="2060848"/>
            <a:ext cx="7416824" cy="3897285"/>
          </a:xfrm>
          <a:prstGeom prst="rect">
            <a:avLst/>
          </a:prstGeom>
          <a:blipFill>
            <a:blip r:embed="rId3"/>
            <a:stretch>
              <a:fillRect l="-1316" r="-1234" b="-234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27AFC599-27C3-41A8-95F5-C8D6A5C25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676275"/>
            <a:ext cx="6119813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元素之间的关系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8C5FA513-1721-463D-AA22-514AA6487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14375"/>
            <a:ext cx="61198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5222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79BDB92-84C5-4406-8B80-46EE46A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476250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图片 1">
            <a:extLst>
              <a:ext uri="{FF2B5EF4-FFF2-40B4-BE49-F238E27FC236}">
                <a16:creationId xmlns:a16="http://schemas.microsoft.com/office/drawing/2014/main" id="{9D6C057B-4252-4A99-BAEF-C89D7BF7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73238"/>
            <a:ext cx="851217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FDC2A1F0-8B22-495D-AAEA-E59630FC5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14375"/>
            <a:ext cx="61198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5325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7F4A797-4391-4C15-BC33-F95D67C7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476250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图片 2">
            <a:extLst>
              <a:ext uri="{FF2B5EF4-FFF2-40B4-BE49-F238E27FC236}">
                <a16:creationId xmlns:a16="http://schemas.microsoft.com/office/drawing/2014/main" id="{AD1D357B-3AC0-421D-9CAE-C16E661F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149725"/>
            <a:ext cx="3960813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图片 3">
            <a:extLst>
              <a:ext uri="{FF2B5EF4-FFF2-40B4-BE49-F238E27FC236}">
                <a16:creationId xmlns:a16="http://schemas.microsoft.com/office/drawing/2014/main" id="{7AC53E5D-FFCF-495E-BD80-CCCB21C0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62138"/>
            <a:ext cx="8582025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573C0BD0-B2D3-467E-892C-8D46F8578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14375"/>
            <a:ext cx="65532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二元关系的计数</a:t>
            </a:r>
          </a:p>
        </p:txBody>
      </p:sp>
      <p:pic>
        <p:nvPicPr>
          <p:cNvPr id="5427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49557B6-6B47-44ED-9739-FD2BABB80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476250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5" descr="QQ截图20151007142509">
            <a:extLst>
              <a:ext uri="{FF2B5EF4-FFF2-40B4-BE49-F238E27FC236}">
                <a16:creationId xmlns:a16="http://schemas.microsoft.com/office/drawing/2014/main" id="{CC9D0B48-A556-447D-88C7-3B63D855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16113"/>
            <a:ext cx="817245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F13A9C2-9F71-4CF1-A7EE-171B64232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863" y="525463"/>
            <a:ext cx="6119812" cy="923925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关系的五个域</a:t>
            </a:r>
          </a:p>
        </p:txBody>
      </p:sp>
      <p:pic>
        <p:nvPicPr>
          <p:cNvPr id="5529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7A7A086-103A-4892-935B-F82EA49C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88" y="476250"/>
            <a:ext cx="102711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图片 1">
            <a:extLst>
              <a:ext uri="{FF2B5EF4-FFF2-40B4-BE49-F238E27FC236}">
                <a16:creationId xmlns:a16="http://schemas.microsoft.com/office/drawing/2014/main" id="{4F858110-F680-439B-8CD2-EDAA6A382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8208962" cy="474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A176E2EC-1F0E-4343-AD23-5B94564AD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714375"/>
            <a:ext cx="61198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五个域的定义</a:t>
            </a:r>
          </a:p>
        </p:txBody>
      </p:sp>
      <p:pic>
        <p:nvPicPr>
          <p:cNvPr id="5632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32A36EF-7479-4F50-84B4-8F761494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476250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5" descr="QQ截图20151007142923">
            <a:extLst>
              <a:ext uri="{FF2B5EF4-FFF2-40B4-BE49-F238E27FC236}">
                <a16:creationId xmlns:a16="http://schemas.microsoft.com/office/drawing/2014/main" id="{292B12B9-C8A1-40CC-A2C5-52B57F7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844675"/>
            <a:ext cx="8097837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>
            <a:extLst>
              <a:ext uri="{FF2B5EF4-FFF2-40B4-BE49-F238E27FC236}">
                <a16:creationId xmlns:a16="http://schemas.microsoft.com/office/drawing/2014/main" id="{CBF378C6-6EE1-469A-B817-2AD7BF6A810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C6BCBCE-A415-47A8-889B-D20C90F6CDF1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9" name="页脚占位符 4">
            <a:extLst>
              <a:ext uri="{FF2B5EF4-FFF2-40B4-BE49-F238E27FC236}">
                <a16:creationId xmlns:a16="http://schemas.microsoft.com/office/drawing/2014/main" id="{5AEBCF17-7ED2-4A08-B5B1-EFDA4A5C62D5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50367378-20EC-4214-B2DE-A510D6DB5CC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90625" y="2565400"/>
            <a:ext cx="7197725" cy="1439863"/>
          </a:xfrm>
          <a:solidFill>
            <a:srgbClr val="0000FF"/>
          </a:solidFill>
        </p:spPr>
        <p:txBody>
          <a:bodyPr/>
          <a:lstStyle/>
          <a:p>
            <a:pPr eaLnBrk="1" hangingPunct="1"/>
            <a:r>
              <a:rPr lang="zh-CN" altLang="en-US" sz="6600" b="1">
                <a:solidFill>
                  <a:schemeClr val="bg1"/>
                </a:solidFill>
              </a:rPr>
              <a:t>关系的数学模型</a:t>
            </a:r>
          </a:p>
        </p:txBody>
      </p:sp>
      <p:pic>
        <p:nvPicPr>
          <p:cNvPr id="19461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60B52174-BE54-49E3-A3FE-554CB959D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D78C5B95-0724-4312-B040-06D6D532F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642938"/>
            <a:ext cx="61198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5734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62092D1-FAF5-44ED-866C-F008CB60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476250"/>
            <a:ext cx="116363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5" descr="QQ截图20151007143317">
            <a:extLst>
              <a:ext uri="{FF2B5EF4-FFF2-40B4-BE49-F238E27FC236}">
                <a16:creationId xmlns:a16="http://schemas.microsoft.com/office/drawing/2014/main" id="{F4B3FDD0-8F90-443A-B32D-179633AE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74825"/>
            <a:ext cx="777716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956F2C98-DA2C-465F-AEB8-87CFAE693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52513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关系的数学模型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76086305-77C2-4437-B3A9-1B0E0E891BC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24075" y="2565400"/>
            <a:ext cx="4392613" cy="2951163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序偶与笛卡尔积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关系的基本概念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关系的表示方法</a:t>
            </a:r>
          </a:p>
        </p:txBody>
      </p:sp>
      <p:pic>
        <p:nvPicPr>
          <p:cNvPr id="5837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30F2427-DD91-4F7C-97DD-8203323F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>
            <a:extLst>
              <a:ext uri="{FF2B5EF4-FFF2-40B4-BE49-F238E27FC236}">
                <a16:creationId xmlns:a16="http://schemas.microsoft.com/office/drawing/2014/main" id="{EE90FCD6-C3DB-4D8E-887B-CEBD65C89DE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59EDFA-5957-41B5-9246-F290250CF7BE}" type="datetime1">
              <a:rPr kumimoji="0" lang="zh-CN" altLang="en-US" sz="140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395" name="Rectangle 186">
            <a:extLst>
              <a:ext uri="{FF2B5EF4-FFF2-40B4-BE49-F238E27FC236}">
                <a16:creationId xmlns:a16="http://schemas.microsoft.com/office/drawing/2014/main" id="{A8EEF86F-80F0-4143-81B3-C5C7D131A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6" name="Text Box 2">
            <a:extLst>
              <a:ext uri="{FF2B5EF4-FFF2-40B4-BE49-F238E27FC236}">
                <a16:creationId xmlns:a16="http://schemas.microsoft.com/office/drawing/2014/main" id="{92470401-F320-4152-A3F4-5B0C5FFC1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69913"/>
            <a:ext cx="64801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关系的表示法</a:t>
            </a:r>
          </a:p>
        </p:txBody>
      </p:sp>
      <p:pic>
        <p:nvPicPr>
          <p:cNvPr id="5939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1996810-C316-44FB-93D7-8C18225B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488" y="476250"/>
            <a:ext cx="89058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13" descr="QQ截图20151007151515">
            <a:extLst>
              <a:ext uri="{FF2B5EF4-FFF2-40B4-BE49-F238E27FC236}">
                <a16:creationId xmlns:a16="http://schemas.microsoft.com/office/drawing/2014/main" id="{9466606D-1122-4FD4-B5A8-0336CBC0D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98613"/>
            <a:ext cx="7426325" cy="478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>
            <a:extLst>
              <a:ext uri="{FF2B5EF4-FFF2-40B4-BE49-F238E27FC236}">
                <a16:creationId xmlns:a16="http://schemas.microsoft.com/office/drawing/2014/main" id="{D76C6403-6CFF-49EB-A3A1-4710AE721E9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10092C2-CEBD-4E2B-8B86-92F4884FBF0E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419" name="Rectangle 186">
            <a:extLst>
              <a:ext uri="{FF2B5EF4-FFF2-40B4-BE49-F238E27FC236}">
                <a16:creationId xmlns:a16="http://schemas.microsoft.com/office/drawing/2014/main" id="{994D19E8-AC03-41EA-95A6-370454180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F9D34B9C-3836-4726-9570-461956A29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4801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集合表示法</a:t>
            </a:r>
          </a:p>
        </p:txBody>
      </p:sp>
      <p:pic>
        <p:nvPicPr>
          <p:cNvPr id="6042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21FDB86-6A9D-4250-A99E-8F48E4653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4FA09B-7B0F-485F-9343-DDACDE02495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4150" y="2060848"/>
            <a:ext cx="8780338" cy="4196020"/>
          </a:xfrm>
          <a:prstGeom prst="rect">
            <a:avLst/>
          </a:prstGeom>
          <a:blipFill>
            <a:blip r:embed="rId4"/>
            <a:stretch>
              <a:fillRect r="-27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3">
            <a:extLst>
              <a:ext uri="{FF2B5EF4-FFF2-40B4-BE49-F238E27FC236}">
                <a16:creationId xmlns:a16="http://schemas.microsoft.com/office/drawing/2014/main" id="{C4E5CD64-1441-4E31-B1DC-7092210B91D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63D697D-741C-4467-AA2A-F4F525EB820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43" name="Rectangle 186">
            <a:extLst>
              <a:ext uri="{FF2B5EF4-FFF2-40B4-BE49-F238E27FC236}">
                <a16:creationId xmlns:a16="http://schemas.microsoft.com/office/drawing/2014/main" id="{951F16FE-908A-45EC-A6A5-A42FEC6C3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4" name="Text Box 2">
            <a:extLst>
              <a:ext uri="{FF2B5EF4-FFF2-40B4-BE49-F238E27FC236}">
                <a16:creationId xmlns:a16="http://schemas.microsoft.com/office/drawing/2014/main" id="{604225B5-C31D-4B27-BAFF-9A711EE0A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4801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集合表示法</a:t>
            </a:r>
          </a:p>
        </p:txBody>
      </p:sp>
      <p:pic>
        <p:nvPicPr>
          <p:cNvPr id="6144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19803E3-2C71-4A9C-B0A8-2E1DA80C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FA6103E-DD19-484F-AF33-8910E40014C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3870" y="2048935"/>
            <a:ext cx="8136259" cy="3978397"/>
          </a:xfrm>
          <a:prstGeom prst="rect">
            <a:avLst/>
          </a:prstGeom>
          <a:blipFill>
            <a:blip r:embed="rId4"/>
            <a:stretch>
              <a:fillRect l="-1199" r="-1199" b="-183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>
            <a:extLst>
              <a:ext uri="{FF2B5EF4-FFF2-40B4-BE49-F238E27FC236}">
                <a16:creationId xmlns:a16="http://schemas.microsoft.com/office/drawing/2014/main" id="{C1B5B5B9-D346-4273-BFDE-6CA572B4CE3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7F9EAF7-9C45-4797-AAA0-F626FD3399A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467" name="Rectangle 186">
            <a:extLst>
              <a:ext uri="{FF2B5EF4-FFF2-40B4-BE49-F238E27FC236}">
                <a16:creationId xmlns:a16="http://schemas.microsoft.com/office/drawing/2014/main" id="{999A6879-4335-46FE-A4BE-ADF8A7A8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68" name="Text Box 2">
            <a:extLst>
              <a:ext uri="{FF2B5EF4-FFF2-40B4-BE49-F238E27FC236}">
                <a16:creationId xmlns:a16="http://schemas.microsoft.com/office/drawing/2014/main" id="{7D89A9F5-E339-444F-B8CA-DEB0831B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49275"/>
            <a:ext cx="64801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关系图表示法</a:t>
            </a:r>
          </a:p>
        </p:txBody>
      </p:sp>
      <p:pic>
        <p:nvPicPr>
          <p:cNvPr id="6246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6E20E64-1555-4FC4-ACCA-FD429E81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476250"/>
            <a:ext cx="102711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67177DD-1370-440D-B1F6-A0969EC4359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5995" y="1807809"/>
            <a:ext cx="7952009" cy="1938992"/>
          </a:xfrm>
          <a:prstGeom prst="rect">
            <a:avLst/>
          </a:prstGeom>
          <a:blipFill>
            <a:blip r:embed="rId4"/>
            <a:stretch>
              <a:fillRect l="-1227" t="-3459" r="-1150" b="-628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62471" name="图片 7">
            <a:extLst>
              <a:ext uri="{FF2B5EF4-FFF2-40B4-BE49-F238E27FC236}">
                <a16:creationId xmlns:a16="http://schemas.microsoft.com/office/drawing/2014/main" id="{D1648B62-4B37-4D91-AF88-8578E2DB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3884613"/>
            <a:ext cx="5840412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>
            <a:extLst>
              <a:ext uri="{FF2B5EF4-FFF2-40B4-BE49-F238E27FC236}">
                <a16:creationId xmlns:a16="http://schemas.microsoft.com/office/drawing/2014/main" id="{A9B6D08A-FA05-42A1-9234-9C4323E12AB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2E247BD-FA81-4DB9-B706-062CD5BF5D0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1" name="Rectangle 186">
            <a:extLst>
              <a:ext uri="{FF2B5EF4-FFF2-40B4-BE49-F238E27FC236}">
                <a16:creationId xmlns:a16="http://schemas.microsoft.com/office/drawing/2014/main" id="{2F6CCA14-B73A-4537-B5A9-13FFBA16F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2" name="Text Box 2">
            <a:extLst>
              <a:ext uri="{FF2B5EF4-FFF2-40B4-BE49-F238E27FC236}">
                <a16:creationId xmlns:a16="http://schemas.microsoft.com/office/drawing/2014/main" id="{4F3160E6-4BF4-4A34-9C0C-89FD92FB5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4801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关系的图示法</a:t>
            </a:r>
          </a:p>
        </p:txBody>
      </p:sp>
      <p:pic>
        <p:nvPicPr>
          <p:cNvPr id="6349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7C150AF-F5AA-40E5-A8A7-2DB12488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图片 2">
            <a:extLst>
              <a:ext uri="{FF2B5EF4-FFF2-40B4-BE49-F238E27FC236}">
                <a16:creationId xmlns:a16="http://schemas.microsoft.com/office/drawing/2014/main" id="{81A9E542-3201-4F1C-A882-1EDD6060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2205038"/>
            <a:ext cx="9023350" cy="40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3">
            <a:extLst>
              <a:ext uri="{FF2B5EF4-FFF2-40B4-BE49-F238E27FC236}">
                <a16:creationId xmlns:a16="http://schemas.microsoft.com/office/drawing/2014/main" id="{17A0E882-3259-47CF-A718-9968609F4F1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85F5838-6BC3-4F0A-8759-C81704789B3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515" name="Rectangle 186">
            <a:extLst>
              <a:ext uri="{FF2B5EF4-FFF2-40B4-BE49-F238E27FC236}">
                <a16:creationId xmlns:a16="http://schemas.microsoft.com/office/drawing/2014/main" id="{7314248E-9E66-4248-86A3-ECF3C7272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6" name="Text Box 2">
            <a:extLst>
              <a:ext uri="{FF2B5EF4-FFF2-40B4-BE49-F238E27FC236}">
                <a16:creationId xmlns:a16="http://schemas.microsoft.com/office/drawing/2014/main" id="{01C4707E-B7F1-4190-94AC-B8CAF7BFB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4801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关系的图示法</a:t>
            </a:r>
          </a:p>
        </p:txBody>
      </p:sp>
      <p:pic>
        <p:nvPicPr>
          <p:cNvPr id="6451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C8FB980-1849-438B-9152-1BB2DD1D3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图片 1">
            <a:extLst>
              <a:ext uri="{FF2B5EF4-FFF2-40B4-BE49-F238E27FC236}">
                <a16:creationId xmlns:a16="http://schemas.microsoft.com/office/drawing/2014/main" id="{C84BE2A8-67B1-4869-B7A5-046EDBE46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22500"/>
            <a:ext cx="8678863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86">
            <a:extLst>
              <a:ext uri="{FF2B5EF4-FFF2-40B4-BE49-F238E27FC236}">
                <a16:creationId xmlns:a16="http://schemas.microsoft.com/office/drawing/2014/main" id="{89892DAE-FD37-4026-AD67-86CEE1537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39" name="Text Box 2">
            <a:extLst>
              <a:ext uri="{FF2B5EF4-FFF2-40B4-BE49-F238E27FC236}">
                <a16:creationId xmlns:a16="http://schemas.microsoft.com/office/drawing/2014/main" id="{EE391D4C-EE99-460D-8CE9-195B0D2E3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4801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6554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16C367C-7367-4940-91AC-601BFD07C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476250"/>
            <a:ext cx="10953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A287AE-5326-4C70-A76B-C3E940F48BE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1700808"/>
            <a:ext cx="8640960" cy="2246769"/>
          </a:xfrm>
          <a:prstGeom prst="rect">
            <a:avLst/>
          </a:prstGeom>
          <a:blipFill>
            <a:blip r:embed="rId4"/>
            <a:stretch>
              <a:fillRect t="-2168" b="-379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65542" name="图片 11">
            <a:extLst>
              <a:ext uri="{FF2B5EF4-FFF2-40B4-BE49-F238E27FC236}">
                <a16:creationId xmlns:a16="http://schemas.microsoft.com/office/drawing/2014/main" id="{9FD234A0-7F20-4C30-8F0E-FB92C0A0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064000"/>
            <a:ext cx="5749925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86">
            <a:extLst>
              <a:ext uri="{FF2B5EF4-FFF2-40B4-BE49-F238E27FC236}">
                <a16:creationId xmlns:a16="http://schemas.microsoft.com/office/drawing/2014/main" id="{11D837B5-8E9C-4E3A-9807-5CE87C914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3" name="Text Box 2">
            <a:extLst>
              <a:ext uri="{FF2B5EF4-FFF2-40B4-BE49-F238E27FC236}">
                <a16:creationId xmlns:a16="http://schemas.microsoft.com/office/drawing/2014/main" id="{2C4C9706-26C6-4FAF-9BC3-74D9F78C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9275"/>
            <a:ext cx="6480175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6656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683339A-8DDE-4431-AC2D-01599F6B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476250"/>
            <a:ext cx="10953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图片 9">
            <a:extLst>
              <a:ext uri="{FF2B5EF4-FFF2-40B4-BE49-F238E27FC236}">
                <a16:creationId xmlns:a16="http://schemas.microsoft.com/office/drawing/2014/main" id="{44E6E05B-434E-4156-B924-0122B09D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601788"/>
            <a:ext cx="7489825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3">
            <a:extLst>
              <a:ext uri="{FF2B5EF4-FFF2-40B4-BE49-F238E27FC236}">
                <a16:creationId xmlns:a16="http://schemas.microsoft.com/office/drawing/2014/main" id="{B34BC940-7BD1-4AD5-9CB2-E9CD529B717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70F5634-5FD6-47EF-AD0C-15A4FE40FAA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AAE3AB0-818C-461F-A12A-1D4F8B960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85813"/>
            <a:ext cx="61198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 言</a:t>
            </a:r>
          </a:p>
        </p:txBody>
      </p:sp>
      <p:pic>
        <p:nvPicPr>
          <p:cNvPr id="2048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220F9D0-B6FA-4E5F-928F-4FAAF8439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4" descr="QQ截图20151007102923">
            <a:extLst>
              <a:ext uri="{FF2B5EF4-FFF2-40B4-BE49-F238E27FC236}">
                <a16:creationId xmlns:a16="http://schemas.microsoft.com/office/drawing/2014/main" id="{418134A2-93C7-40AD-986B-6278A848E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581525"/>
            <a:ext cx="7839075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BB31319-ECDD-4F8F-B4B2-F0242CE26B62}"/>
              </a:ext>
            </a:extLst>
          </p:cNvPr>
          <p:cNvSpPr/>
          <p:nvPr/>
        </p:nvSpPr>
        <p:spPr>
          <a:xfrm>
            <a:off x="998538" y="2170113"/>
            <a:ext cx="7559675" cy="2060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2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日常生活或工作中的各种对象之间存在着千丝万缕的联系，包括</a:t>
            </a:r>
            <a:r>
              <a:rPr lang="zh-CN" altLang="zh-CN" sz="24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人与人之间、人与物之间、物与物</a:t>
            </a:r>
            <a:r>
              <a:rPr lang="zh-CN" altLang="zh-CN" sz="2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之间的联系。这种联系通常称之为</a:t>
            </a:r>
            <a:r>
              <a:rPr lang="zh-CN" altLang="zh-CN" sz="24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</a:t>
            </a:r>
            <a:r>
              <a:rPr lang="zh-CN" altLang="zh-CN" sz="2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，例如人与人之间的关系有兄弟关系、姻亲关系、朋友关系、同学关系、同事关系等等。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>
            <a:extLst>
              <a:ext uri="{FF2B5EF4-FFF2-40B4-BE49-F238E27FC236}">
                <a16:creationId xmlns:a16="http://schemas.microsoft.com/office/drawing/2014/main" id="{B54453AD-2B15-43A1-9BB8-3FE84DE6E00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B7302B0-36B0-446F-B5EB-93D174642D5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4C105B8F-AB80-467A-94FD-0AC6B12FC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325" y="584200"/>
            <a:ext cx="61198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矩阵表示法</a:t>
            </a:r>
          </a:p>
        </p:txBody>
      </p:sp>
      <p:pic>
        <p:nvPicPr>
          <p:cNvPr id="6758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0606260-6E3D-42E9-A673-2523B0419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图片 1">
            <a:extLst>
              <a:ext uri="{FF2B5EF4-FFF2-40B4-BE49-F238E27FC236}">
                <a16:creationId xmlns:a16="http://schemas.microsoft.com/office/drawing/2014/main" id="{702A2608-B4E3-42A1-87C5-73A10BF6D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638300"/>
            <a:ext cx="7807325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A8B3FC7-CD4E-4332-B557-EEF3AC40850D}"/>
              </a:ext>
            </a:extLst>
          </p:cNvPr>
          <p:cNvSpPr/>
          <p:nvPr/>
        </p:nvSpPr>
        <p:spPr>
          <a:xfrm>
            <a:off x="611188" y="5757863"/>
            <a:ext cx="7705725" cy="52387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kern="100" dirty="0">
                <a:cs typeface="Times New Roman" panose="02020603050405020304" pitchFamily="18" charset="0"/>
              </a:rPr>
              <a:t> </a:t>
            </a:r>
            <a:r>
              <a:rPr lang="zh-CN" altLang="zh-CN" sz="24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元素</a:t>
            </a:r>
            <a:r>
              <a:rPr lang="zh-CN" altLang="en-US" sz="24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取值</a:t>
            </a:r>
            <a:r>
              <a:rPr lang="zh-CN" altLang="zh-CN" sz="24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有且仅有</a:t>
            </a:r>
            <a:r>
              <a:rPr lang="en-US" altLang="zh-CN" sz="2400" b="1" kern="100" dirty="0">
                <a:solidFill>
                  <a:schemeClr val="bg1"/>
                </a:solidFill>
              </a:rPr>
              <a:t>0</a:t>
            </a:r>
            <a:r>
              <a:rPr lang="zh-CN" altLang="zh-CN" sz="24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solidFill>
                  <a:schemeClr val="bg1"/>
                </a:solidFill>
              </a:rPr>
              <a:t>1</a:t>
            </a:r>
            <a:r>
              <a:rPr lang="zh-CN" altLang="zh-CN" sz="24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两种状态的矩阵称为</a:t>
            </a:r>
            <a:r>
              <a:rPr lang="zh-CN" altLang="zh-CN" sz="2400" b="1" kern="100" dirty="0">
                <a:solidFill>
                  <a:srgbClr val="FFFF66"/>
                </a:solidFill>
                <a:cs typeface="Times New Roman" panose="02020603050405020304" pitchFamily="18" charset="0"/>
              </a:rPr>
              <a:t>布尔矩阵</a:t>
            </a:r>
            <a:endParaRPr lang="zh-CN" altLang="en-US" sz="2400" b="1" dirty="0">
              <a:solidFill>
                <a:srgbClr val="FFFF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占位符 3">
            <a:extLst>
              <a:ext uri="{FF2B5EF4-FFF2-40B4-BE49-F238E27FC236}">
                <a16:creationId xmlns:a16="http://schemas.microsoft.com/office/drawing/2014/main" id="{5605D807-BD7F-447A-9452-55E50854C45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79AAB1A-72A0-44DA-A280-8F90F011CC2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611" name="Text Box 2">
            <a:extLst>
              <a:ext uri="{FF2B5EF4-FFF2-40B4-BE49-F238E27FC236}">
                <a16:creationId xmlns:a16="http://schemas.microsoft.com/office/drawing/2014/main" id="{39B5BCA6-8D8F-4BED-848E-BB54104A5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92150"/>
            <a:ext cx="61198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6861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EDAB175-FCFC-4DC6-9D3D-D320D5632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图片 1">
            <a:extLst>
              <a:ext uri="{FF2B5EF4-FFF2-40B4-BE49-F238E27FC236}">
                <a16:creationId xmlns:a16="http://schemas.microsoft.com/office/drawing/2014/main" id="{66FB8CA2-1FE7-49AE-BBEF-E59D8E5DF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44688"/>
            <a:ext cx="8424863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>
            <a:extLst>
              <a:ext uri="{FF2B5EF4-FFF2-40B4-BE49-F238E27FC236}">
                <a16:creationId xmlns:a16="http://schemas.microsoft.com/office/drawing/2014/main" id="{8970F3E3-D629-4557-A3E3-CFEFD874A04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F854843-C556-4E7E-9F94-A2E5CE7D58D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03BE0691-71CD-48B8-BD7C-1BB7C9048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49275"/>
            <a:ext cx="61198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6963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B3032E7-FC41-4D2C-BC5B-89EC4D77E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图片 2">
            <a:extLst>
              <a:ext uri="{FF2B5EF4-FFF2-40B4-BE49-F238E27FC236}">
                <a16:creationId xmlns:a16="http://schemas.microsoft.com/office/drawing/2014/main" id="{65A675B5-91DA-472B-8158-F827EC33C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695450"/>
            <a:ext cx="7956550" cy="469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>
            <a:extLst>
              <a:ext uri="{FF2B5EF4-FFF2-40B4-BE49-F238E27FC236}">
                <a16:creationId xmlns:a16="http://schemas.microsoft.com/office/drawing/2014/main" id="{67807D54-401D-46F8-84E9-BA8F4F47FFC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6DA2D1A-7C87-4EC6-AF98-CEAFE32CD11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F45546DE-965F-4485-A244-E7563A19C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布尔矩阵的与运算</a:t>
            </a:r>
          </a:p>
        </p:txBody>
      </p:sp>
      <p:pic>
        <p:nvPicPr>
          <p:cNvPr id="7066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2BF5644-D61F-4F29-8DF5-230F35B5E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56D4D6D-FAA9-48D8-A094-FFCCD01480B6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9552" y="2006641"/>
            <a:ext cx="8172908" cy="3559501"/>
          </a:xfrm>
          <a:prstGeom prst="rect">
            <a:avLst/>
          </a:prstGeom>
          <a:blipFill>
            <a:blip r:embed="rId4"/>
            <a:stretch>
              <a:fillRect l="-1194" r="-119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>
            <a:extLst>
              <a:ext uri="{FF2B5EF4-FFF2-40B4-BE49-F238E27FC236}">
                <a16:creationId xmlns:a16="http://schemas.microsoft.com/office/drawing/2014/main" id="{AAA2DFE6-B6BB-4527-AC6C-96FEFA9D139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8EEF15B-A8AA-4D93-8E02-A4D0FF75F22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683" name="Text Box 2">
            <a:extLst>
              <a:ext uri="{FF2B5EF4-FFF2-40B4-BE49-F238E27FC236}">
                <a16:creationId xmlns:a16="http://schemas.microsoft.com/office/drawing/2014/main" id="{82991499-E32F-48E3-8AB6-CC2EA20A4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布尔矩阵的或运算</a:t>
            </a:r>
          </a:p>
        </p:txBody>
      </p:sp>
      <p:pic>
        <p:nvPicPr>
          <p:cNvPr id="7168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BB632A2-93A0-4994-B99F-45E508E7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503C58-9D0E-4A4A-B8F0-64590F2FE8A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2132856"/>
            <a:ext cx="8172908" cy="3559501"/>
          </a:xfrm>
          <a:prstGeom prst="rect">
            <a:avLst/>
          </a:prstGeom>
          <a:blipFill>
            <a:blip r:embed="rId4"/>
            <a:stretch>
              <a:fillRect l="-1119" r="-119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>
            <a:extLst>
              <a:ext uri="{FF2B5EF4-FFF2-40B4-BE49-F238E27FC236}">
                <a16:creationId xmlns:a16="http://schemas.microsoft.com/office/drawing/2014/main" id="{0BE0C435-3511-41C8-B86C-71798AC0770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F49E989-A910-4639-A991-A2033C79BE1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707" name="Text Box 2">
            <a:extLst>
              <a:ext uri="{FF2B5EF4-FFF2-40B4-BE49-F238E27FC236}">
                <a16:creationId xmlns:a16="http://schemas.microsoft.com/office/drawing/2014/main" id="{13797E2B-8D4F-4C41-9B20-F2702E134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714375"/>
            <a:ext cx="6553200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布尔矩阵的非运算</a:t>
            </a:r>
          </a:p>
        </p:txBody>
      </p:sp>
      <p:pic>
        <p:nvPicPr>
          <p:cNvPr id="7270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5AACDDE-1D4F-4347-9499-F59DF53E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C08FE45-A092-4661-9F43-8CF7FC3F9D07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2132856"/>
            <a:ext cx="7920880" cy="3559501"/>
          </a:xfrm>
          <a:prstGeom prst="rect">
            <a:avLst/>
          </a:prstGeom>
          <a:blipFill>
            <a:blip r:embed="rId4"/>
            <a:stretch>
              <a:fillRect l="-115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>
            <a:extLst>
              <a:ext uri="{FF2B5EF4-FFF2-40B4-BE49-F238E27FC236}">
                <a16:creationId xmlns:a16="http://schemas.microsoft.com/office/drawing/2014/main" id="{C128F2E4-72EA-44C7-9F5B-595639403797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142CE89-ABDB-4D3E-9D70-9157D4615462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9B5DE954-0E49-46AF-B10B-5A647B5CF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714375"/>
            <a:ext cx="6553200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布尔矩阵的积运算</a:t>
            </a:r>
          </a:p>
        </p:txBody>
      </p:sp>
      <p:pic>
        <p:nvPicPr>
          <p:cNvPr id="7373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3B490B3-272A-4693-82B6-1249F544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5509A32-37F6-41C5-8565-993DF54D301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1948513"/>
            <a:ext cx="8373435" cy="419095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占位符 3">
            <a:extLst>
              <a:ext uri="{FF2B5EF4-FFF2-40B4-BE49-F238E27FC236}">
                <a16:creationId xmlns:a16="http://schemas.microsoft.com/office/drawing/2014/main" id="{88E8A3CE-BEDC-4D43-851D-D8D8A3B7B404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F894F9E-6F91-4661-AB9C-5829D83B09B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755" name="Text Box 2">
            <a:extLst>
              <a:ext uri="{FF2B5EF4-FFF2-40B4-BE49-F238E27FC236}">
                <a16:creationId xmlns:a16="http://schemas.microsoft.com/office/drawing/2014/main" id="{25C36D29-5E3F-4410-83C8-769E4DD53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858838"/>
            <a:ext cx="6119813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矩阵运算条件</a:t>
            </a:r>
          </a:p>
        </p:txBody>
      </p:sp>
      <p:pic>
        <p:nvPicPr>
          <p:cNvPr id="7475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A24C222-D6A0-4F1F-BAC4-CE7C75211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10" descr="无标题2">
            <a:extLst>
              <a:ext uri="{FF2B5EF4-FFF2-40B4-BE49-F238E27FC236}">
                <a16:creationId xmlns:a16="http://schemas.microsoft.com/office/drawing/2014/main" id="{1AB00978-C155-4EAF-AACD-5A162251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33600"/>
            <a:ext cx="7561262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>
            <a:extLst>
              <a:ext uri="{FF2B5EF4-FFF2-40B4-BE49-F238E27FC236}">
                <a16:creationId xmlns:a16="http://schemas.microsoft.com/office/drawing/2014/main" id="{8D6394D5-CFD0-4228-91DE-E6DFA453D43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E0C8FCB-E32D-4E36-90FC-6DC4AE6168C1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779" name="Text Box 2">
            <a:extLst>
              <a:ext uri="{FF2B5EF4-FFF2-40B4-BE49-F238E27FC236}">
                <a16:creationId xmlns:a16="http://schemas.microsoft.com/office/drawing/2014/main" id="{A3F48192-72A7-47AF-A394-497BEFE6C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692150"/>
            <a:ext cx="6119813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布尔矩阵运算</a:t>
            </a:r>
          </a:p>
        </p:txBody>
      </p:sp>
      <p:pic>
        <p:nvPicPr>
          <p:cNvPr id="7578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2415F67-0E3B-47F4-BAAE-BF9CED7E6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38" y="476250"/>
            <a:ext cx="1074737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图片 3">
            <a:extLst>
              <a:ext uri="{FF2B5EF4-FFF2-40B4-BE49-F238E27FC236}">
                <a16:creationId xmlns:a16="http://schemas.microsoft.com/office/drawing/2014/main" id="{2E39CC50-6CDF-4FDF-9ED8-519624CD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73238"/>
            <a:ext cx="8515350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日期占位符 3">
            <a:extLst>
              <a:ext uri="{FF2B5EF4-FFF2-40B4-BE49-F238E27FC236}">
                <a16:creationId xmlns:a16="http://schemas.microsoft.com/office/drawing/2014/main" id="{62918C40-7984-4E1B-A9D1-E45E031FA27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B5ED150-FDB2-4CF6-90BB-9F79AF57DED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803" name="Text Box 2">
            <a:extLst>
              <a:ext uri="{FF2B5EF4-FFF2-40B4-BE49-F238E27FC236}">
                <a16:creationId xmlns:a16="http://schemas.microsoft.com/office/drawing/2014/main" id="{323876E8-0DD9-4DEC-BB53-879A8BD27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714375"/>
            <a:ext cx="6408738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三种基本关系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6804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84158AD-3578-49F8-B713-061E7949F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7" descr="无标题6">
            <a:extLst>
              <a:ext uri="{FF2B5EF4-FFF2-40B4-BE49-F238E27FC236}">
                <a16:creationId xmlns:a16="http://schemas.microsoft.com/office/drawing/2014/main" id="{657E35C2-15E9-4DCF-9B9A-C748BFA1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60575"/>
            <a:ext cx="7489825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>
            <a:extLst>
              <a:ext uri="{FF2B5EF4-FFF2-40B4-BE49-F238E27FC236}">
                <a16:creationId xmlns:a16="http://schemas.microsoft.com/office/drawing/2014/main" id="{4BE31688-B044-463C-A42E-FE48C6253F4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5935A59-515B-490F-B335-B7831DC7C3D5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07" name="Text Box 2">
            <a:extLst>
              <a:ext uri="{FF2B5EF4-FFF2-40B4-BE49-F238E27FC236}">
                <a16:creationId xmlns:a16="http://schemas.microsoft.com/office/drawing/2014/main" id="{EFF47F75-4BEB-4345-8A8F-089094D8D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95313"/>
            <a:ext cx="6480175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二元关系实例</a:t>
            </a:r>
          </a:p>
        </p:txBody>
      </p:sp>
      <p:pic>
        <p:nvPicPr>
          <p:cNvPr id="2150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4523902-F3D6-42FB-9B35-8887243F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495300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2BB7B7-9917-4150-9AB8-D660C914E6E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1540" y="1737506"/>
            <a:ext cx="8280920" cy="1681294"/>
          </a:xfrm>
          <a:prstGeom prst="rect">
            <a:avLst/>
          </a:prstGeom>
          <a:blipFill>
            <a:blip r:embed="rId4"/>
            <a:stretch>
              <a:fillRect l="-1178" b="-652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18D8A7-FFC8-4505-BCAE-2F8387EB47F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3040" y="4176763"/>
            <a:ext cx="8640960" cy="50738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1511" name="矩形 5">
            <a:extLst>
              <a:ext uri="{FF2B5EF4-FFF2-40B4-BE49-F238E27FC236}">
                <a16:creationId xmlns:a16="http://schemas.microsoft.com/office/drawing/2014/main" id="{9097EAA0-4A54-4B65-BCD6-B2CED4B7C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516313"/>
            <a:ext cx="4206875" cy="4619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学生到出生地的关系（籍贯）</a:t>
            </a:r>
            <a:endParaRPr kumimoji="0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4EE9F4-5DAC-44C6-B8B7-EE0DF59EF70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6001" y="5480012"/>
            <a:ext cx="8640960" cy="5073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1513" name="矩形 12">
            <a:extLst>
              <a:ext uri="{FF2B5EF4-FFF2-40B4-BE49-F238E27FC236}">
                <a16:creationId xmlns:a16="http://schemas.microsoft.com/office/drawing/2014/main" id="{DEC644EC-9B66-4096-ADE2-1FC525683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821238"/>
            <a:ext cx="4206875" cy="4619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出生地到学生的关系（生源）</a:t>
            </a:r>
            <a:endParaRPr kumimoji="0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日期占位符 3">
            <a:extLst>
              <a:ext uri="{FF2B5EF4-FFF2-40B4-BE49-F238E27FC236}">
                <a16:creationId xmlns:a16="http://schemas.microsoft.com/office/drawing/2014/main" id="{F53FF5B3-918C-4F40-88F7-47C69B9A32B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9E5EDF7-4CE7-4F5C-BCB2-951C81BC9AB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827" name="Text Box 2">
            <a:extLst>
              <a:ext uri="{FF2B5EF4-FFF2-40B4-BE49-F238E27FC236}">
                <a16:creationId xmlns:a16="http://schemas.microsoft.com/office/drawing/2014/main" id="{C9ED548C-4E19-40F6-A0FC-A5253A143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14375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三种基本关系</a:t>
            </a:r>
          </a:p>
        </p:txBody>
      </p:sp>
      <p:pic>
        <p:nvPicPr>
          <p:cNvPr id="7782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97A591B-F496-4797-9E41-0D888083A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6" descr="无标题7">
            <a:extLst>
              <a:ext uri="{FF2B5EF4-FFF2-40B4-BE49-F238E27FC236}">
                <a16:creationId xmlns:a16="http://schemas.microsoft.com/office/drawing/2014/main" id="{502ABED8-4974-4859-AA0E-1F930EBF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2251075"/>
            <a:ext cx="7777163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日期占位符 3">
            <a:extLst>
              <a:ext uri="{FF2B5EF4-FFF2-40B4-BE49-F238E27FC236}">
                <a16:creationId xmlns:a16="http://schemas.microsoft.com/office/drawing/2014/main" id="{8FEA4C3A-CB63-4408-8B05-78C1BA64BE9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685EDB1-9ABF-407C-A17E-1E90B684B1B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851" name="Text Box 2">
            <a:extLst>
              <a:ext uri="{FF2B5EF4-FFF2-40B4-BE49-F238E27FC236}">
                <a16:creationId xmlns:a16="http://schemas.microsoft.com/office/drawing/2014/main" id="{601AAA3C-08C3-4371-903B-01A8C09B1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714375"/>
            <a:ext cx="6408738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三种基本关系</a:t>
            </a:r>
          </a:p>
        </p:txBody>
      </p:sp>
      <p:pic>
        <p:nvPicPr>
          <p:cNvPr id="7885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5C21337-98AA-4789-9646-96AF5D30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7" descr="无标题9">
            <a:extLst>
              <a:ext uri="{FF2B5EF4-FFF2-40B4-BE49-F238E27FC236}">
                <a16:creationId xmlns:a16="http://schemas.microsoft.com/office/drawing/2014/main" id="{681869CD-1F82-4F52-AD5D-0B81D46B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35188"/>
            <a:ext cx="69850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日期占位符 3">
            <a:extLst>
              <a:ext uri="{FF2B5EF4-FFF2-40B4-BE49-F238E27FC236}">
                <a16:creationId xmlns:a16="http://schemas.microsoft.com/office/drawing/2014/main" id="{E17DD7D1-8597-46B2-9EF3-509EA78AD02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BA396BA-197B-4B6F-A857-BEA72A81E0D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875" name="Text Box 2">
            <a:extLst>
              <a:ext uri="{FF2B5EF4-FFF2-40B4-BE49-F238E27FC236}">
                <a16:creationId xmlns:a16="http://schemas.microsoft.com/office/drawing/2014/main" id="{62A73214-1A9E-4431-BF83-C1045355F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692150"/>
            <a:ext cx="6119813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三种基本关系</a:t>
            </a:r>
          </a:p>
        </p:txBody>
      </p:sp>
      <p:pic>
        <p:nvPicPr>
          <p:cNvPr id="7987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686C9E4-EB98-4122-BF24-0D90E178C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6" descr="无标题10">
            <a:extLst>
              <a:ext uri="{FF2B5EF4-FFF2-40B4-BE49-F238E27FC236}">
                <a16:creationId xmlns:a16="http://schemas.microsoft.com/office/drawing/2014/main" id="{6DA0B86D-B9AA-46B5-97CA-7AC54EC6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9288"/>
            <a:ext cx="8243887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日期占位符 3">
            <a:extLst>
              <a:ext uri="{FF2B5EF4-FFF2-40B4-BE49-F238E27FC236}">
                <a16:creationId xmlns:a16="http://schemas.microsoft.com/office/drawing/2014/main" id="{78DB2EEA-9CDF-4562-9653-894D734F5ED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B80A4D9-B421-45A2-9E96-2563B1B4A55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899" name="Text Box 2">
            <a:extLst>
              <a:ext uri="{FF2B5EF4-FFF2-40B4-BE49-F238E27FC236}">
                <a16:creationId xmlns:a16="http://schemas.microsoft.com/office/drawing/2014/main" id="{E29E69EF-1428-43BA-B7CA-E39289BF1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1412875"/>
            <a:ext cx="633571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zh-CN" altLang="en-US" sz="5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本节内容到此结束</a:t>
            </a:r>
            <a:endParaRPr lang="en-US" altLang="zh-CN" sz="5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0900" name="WordArt 6">
            <a:extLst>
              <a:ext uri="{FF2B5EF4-FFF2-40B4-BE49-F238E27FC236}">
                <a16:creationId xmlns:a16="http://schemas.microsoft.com/office/drawing/2014/main" id="{9509B1DD-C36D-465E-8511-6F5E5230917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90800" y="3048000"/>
            <a:ext cx="4419600" cy="2514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谢谢大家！</a:t>
            </a:r>
          </a:p>
        </p:txBody>
      </p:sp>
    </p:spTree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>
            <a:extLst>
              <a:ext uri="{FF2B5EF4-FFF2-40B4-BE49-F238E27FC236}">
                <a16:creationId xmlns:a16="http://schemas.microsoft.com/office/drawing/2014/main" id="{6F7926F8-2256-436D-B35D-DB0E15A8028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4F66D33-78FC-4C4A-8221-D89DE866D33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81923" name="组合 1">
            <a:extLst>
              <a:ext uri="{FF2B5EF4-FFF2-40B4-BE49-F238E27FC236}">
                <a16:creationId xmlns:a16="http://schemas.microsoft.com/office/drawing/2014/main" id="{B39E785D-5A32-4826-A36A-5396C01E0390}"/>
              </a:ext>
            </a:extLst>
          </p:cNvPr>
          <p:cNvGrpSpPr>
            <a:grpSpLocks/>
          </p:cNvGrpSpPr>
          <p:nvPr/>
        </p:nvGrpSpPr>
        <p:grpSpPr bwMode="auto">
          <a:xfrm>
            <a:off x="2333625" y="2781300"/>
            <a:ext cx="4743450" cy="2524125"/>
            <a:chOff x="2333625" y="2781300"/>
            <a:chExt cx="4743450" cy="2524125"/>
          </a:xfrm>
        </p:grpSpPr>
        <p:sp>
          <p:nvSpPr>
            <p:cNvPr id="1170441" name="AutoShape 9">
              <a:extLst>
                <a:ext uri="{FF2B5EF4-FFF2-40B4-BE49-F238E27FC236}">
                  <a16:creationId xmlns:a16="http://schemas.microsoft.com/office/drawing/2014/main" id="{2A59FB6E-B394-4B7E-8D69-F70A8F3BA2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98750" y="2943225"/>
              <a:ext cx="4303713" cy="6064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1927" name="AutoShape 10">
              <a:extLst>
                <a:ext uri="{FF2B5EF4-FFF2-40B4-BE49-F238E27FC236}">
                  <a16:creationId xmlns:a16="http://schemas.microsoft.com/office/drawing/2014/main" id="{E192B53A-17A4-411D-B1C9-657C50C286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9975" y="2781300"/>
              <a:ext cx="679450" cy="909638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1928" name="Text Box 11">
              <a:extLst>
                <a:ext uri="{FF2B5EF4-FFF2-40B4-BE49-F238E27FC236}">
                  <a16:creationId xmlns:a16="http://schemas.microsoft.com/office/drawing/2014/main" id="{875F1F3E-3EA0-4438-84EF-386DEBB05E5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38463" y="2976563"/>
              <a:ext cx="33972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关系的数学模型</a:t>
              </a:r>
            </a:p>
          </p:txBody>
        </p:sp>
        <p:sp>
          <p:nvSpPr>
            <p:cNvPr id="81929" name="Text Box 12">
              <a:extLst>
                <a:ext uri="{FF2B5EF4-FFF2-40B4-BE49-F238E27FC236}">
                  <a16:creationId xmlns:a16="http://schemas.microsoft.com/office/drawing/2014/main" id="{3B631656-C784-4E8A-9CB8-FEBFC3D22CA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500313" y="2955925"/>
              <a:ext cx="35877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1</a:t>
              </a:r>
            </a:p>
          </p:txBody>
        </p:sp>
        <p:sp>
          <p:nvSpPr>
            <p:cNvPr id="81930" name="Text Box 17">
              <a:extLst>
                <a:ext uri="{FF2B5EF4-FFF2-40B4-BE49-F238E27FC236}">
                  <a16:creationId xmlns:a16="http://schemas.microsoft.com/office/drawing/2014/main" id="{DF4C8F37-4BC2-464F-9F56-E6C056ACAC1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592388" y="4781550"/>
              <a:ext cx="184150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1931" name="AutoShape 19">
              <a:extLst>
                <a:ext uri="{FF2B5EF4-FFF2-40B4-BE49-F238E27FC236}">
                  <a16:creationId xmlns:a16="http://schemas.microsoft.com/office/drawing/2014/main" id="{215C3FF6-41E2-44FE-862C-83A8F8CB482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33675" y="4270225"/>
              <a:ext cx="4343400" cy="5937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1932" name="AutoShape 20">
              <a:extLst>
                <a:ext uri="{FF2B5EF4-FFF2-40B4-BE49-F238E27FC236}">
                  <a16:creationId xmlns:a16="http://schemas.microsoft.com/office/drawing/2014/main" id="{B98661C7-4C18-44F8-8245-2C2F6775D78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3625" y="4122588"/>
              <a:ext cx="685800" cy="890588"/>
            </a:xfrm>
            <a:prstGeom prst="diamond">
              <a:avLst/>
            </a:prstGeom>
            <a:solidFill>
              <a:srgbClr val="CC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32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81933" name="Text Box 21">
              <a:extLst>
                <a:ext uri="{FF2B5EF4-FFF2-40B4-BE49-F238E27FC236}">
                  <a16:creationId xmlns:a16="http://schemas.microsoft.com/office/drawing/2014/main" id="{CC2729ED-0D34-4E77-8D9D-1A2F715BABA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70213" y="4295625"/>
              <a:ext cx="34290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 关系的基本运算</a:t>
              </a:r>
            </a:p>
          </p:txBody>
        </p:sp>
        <p:sp>
          <p:nvSpPr>
            <p:cNvPr id="81934" name="Text Box 22">
              <a:extLst>
                <a:ext uri="{FF2B5EF4-FFF2-40B4-BE49-F238E27FC236}">
                  <a16:creationId xmlns:a16="http://schemas.microsoft.com/office/drawing/2014/main" id="{8B335E68-3988-4DC7-BEC9-D2DE893E7CE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90788" y="4214663"/>
              <a:ext cx="361950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kumimoji="1" sz="2400">
                  <a:solidFill>
                    <a:schemeClr val="tx1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楷体_GB231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</a:rPr>
                <a:t>2</a:t>
              </a:r>
            </a:p>
          </p:txBody>
        </p:sp>
      </p:grpSp>
      <p:sp>
        <p:nvSpPr>
          <p:cNvPr id="81924" name="Text Box 32">
            <a:extLst>
              <a:ext uri="{FF2B5EF4-FFF2-40B4-BE49-F238E27FC236}">
                <a16:creationId xmlns:a16="http://schemas.microsoft.com/office/drawing/2014/main" id="{C47EA21E-E71A-4B11-9BEE-8AF536CF616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500313" y="5741988"/>
            <a:ext cx="363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黑体" panose="02010609060101010101" pitchFamily="49" charset="-122"/>
              </a:rPr>
              <a:t>4</a:t>
            </a:r>
          </a:p>
        </p:txBody>
      </p:sp>
      <p:sp>
        <p:nvSpPr>
          <p:cNvPr id="81925" name="Text Box 2">
            <a:extLst>
              <a:ext uri="{FF2B5EF4-FFF2-40B4-BE49-F238E27FC236}">
                <a16:creationId xmlns:a16="http://schemas.microsoft.com/office/drawing/2014/main" id="{4F627DF9-32C7-414F-86A4-2FBE0E965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74688"/>
            <a:ext cx="70866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bg1"/>
              </a:buClr>
              <a:buSzPts val="5400"/>
              <a:buFont typeface="Wingdings" panose="05000000000000000000" pitchFamily="2" charset="2"/>
              <a:buChar char="&amp;"/>
            </a:pPr>
            <a:r>
              <a:rPr kumimoji="0"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本章学习内容</a:t>
            </a:r>
            <a:endParaRPr kumimoji="0"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日期占位符 3">
            <a:extLst>
              <a:ext uri="{FF2B5EF4-FFF2-40B4-BE49-F238E27FC236}">
                <a16:creationId xmlns:a16="http://schemas.microsoft.com/office/drawing/2014/main" id="{205E8680-7E8B-4899-A189-15CB4BD76B2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7990188-C554-4402-91C8-C88166D7A590}" type="datetime1"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47" name="页脚占位符 4">
            <a:extLst>
              <a:ext uri="{FF2B5EF4-FFF2-40B4-BE49-F238E27FC236}">
                <a16:creationId xmlns:a16="http://schemas.microsoft.com/office/drawing/2014/main" id="{55FF71F6-8C72-4358-BBE2-39A2A2EB48E4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356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</a:rPr>
              <a:t>计算机应用技术研究所</a:t>
            </a:r>
          </a:p>
        </p:txBody>
      </p:sp>
      <p:sp>
        <p:nvSpPr>
          <p:cNvPr id="82948" name="灯片编号占位符 5">
            <a:extLst>
              <a:ext uri="{FF2B5EF4-FFF2-40B4-BE49-F238E27FC236}">
                <a16:creationId xmlns:a16="http://schemas.microsoft.com/office/drawing/2014/main" id="{238D37B9-7EC8-4510-B093-9193D2BD24CA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56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67416EA-D31B-41B9-A457-3888B83AC222}" type="slidenum"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65</a:t>
            </a:fld>
            <a:endParaRPr lang="en-US" altLang="zh-CN" sz="1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49" name="Rectangle 4">
            <a:extLst>
              <a:ext uri="{FF2B5EF4-FFF2-40B4-BE49-F238E27FC236}">
                <a16:creationId xmlns:a16="http://schemas.microsoft.com/office/drawing/2014/main" id="{B2C4B37D-986A-4077-9316-6F54330F7AA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90625" y="2565400"/>
            <a:ext cx="7197725" cy="1439863"/>
          </a:xfrm>
          <a:solidFill>
            <a:srgbClr val="0000FF"/>
          </a:solidFill>
        </p:spPr>
        <p:txBody>
          <a:bodyPr/>
          <a:lstStyle/>
          <a:p>
            <a:pPr eaLnBrk="1" hangingPunct="1"/>
            <a:r>
              <a:rPr lang="zh-CN" altLang="en-US" sz="6600" b="1">
                <a:solidFill>
                  <a:schemeClr val="bg1"/>
                </a:solidFill>
              </a:rPr>
              <a:t>关系的基本运算</a:t>
            </a:r>
          </a:p>
        </p:txBody>
      </p:sp>
      <p:pic>
        <p:nvPicPr>
          <p:cNvPr id="82950" name="Picture 7" descr="C:\Program Files\Microsoft Office\MEDIA\CAGCAT10\j0292982.wmf">
            <a:extLst>
              <a:ext uri="{FF2B5EF4-FFF2-40B4-BE49-F238E27FC236}">
                <a16:creationId xmlns:a16="http://schemas.microsoft.com/office/drawing/2014/main" id="{967CB25F-A33D-4DCD-A401-57A6B458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738688"/>
            <a:ext cx="13716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>
            <a:extLst>
              <a:ext uri="{FF2B5EF4-FFF2-40B4-BE49-F238E27FC236}">
                <a16:creationId xmlns:a16="http://schemas.microsoft.com/office/drawing/2014/main" id="{9148B40D-3F66-4F81-9241-E225AF5F0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337300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关系的基本运算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9D508972-B69D-43DF-9C95-ADF9231923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1413" y="2492375"/>
            <a:ext cx="4537075" cy="2952750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关系的集合运算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关系的复合运算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幂关系与逆关系</a:t>
            </a:r>
          </a:p>
        </p:txBody>
      </p:sp>
      <p:pic>
        <p:nvPicPr>
          <p:cNvPr id="8397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56D9BB7-CBE0-49D3-A06F-668B08D54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日期占位符 3">
            <a:extLst>
              <a:ext uri="{FF2B5EF4-FFF2-40B4-BE49-F238E27FC236}">
                <a16:creationId xmlns:a16="http://schemas.microsoft.com/office/drawing/2014/main" id="{5DCDF1F7-C415-4CD4-84B3-BB5B0E693F6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C30F805-0F4A-4A16-A7CB-5CCF715D9CD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995" name="Rectangle 186">
            <a:extLst>
              <a:ext uri="{FF2B5EF4-FFF2-40B4-BE49-F238E27FC236}">
                <a16:creationId xmlns:a16="http://schemas.microsoft.com/office/drawing/2014/main" id="{F8CF5A60-FA92-4E1B-BCE6-487B214BA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996" name="Text Box 2">
            <a:extLst>
              <a:ext uri="{FF2B5EF4-FFF2-40B4-BE49-F238E27FC236}">
                <a16:creationId xmlns:a16="http://schemas.microsoft.com/office/drawing/2014/main" id="{631CD37D-9B53-4E1A-AD2F-90D3FFD29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42938"/>
            <a:ext cx="6553200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关系的集合运算</a:t>
            </a:r>
          </a:p>
        </p:txBody>
      </p:sp>
      <p:pic>
        <p:nvPicPr>
          <p:cNvPr id="8499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E522EF1-F2CF-4F94-A14C-2B64291A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476250"/>
            <a:ext cx="10953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9" descr="无标题3">
            <a:extLst>
              <a:ext uri="{FF2B5EF4-FFF2-40B4-BE49-F238E27FC236}">
                <a16:creationId xmlns:a16="http://schemas.microsoft.com/office/drawing/2014/main" id="{FB0FBA20-4BC0-4926-80F4-BC2FF4C22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05038"/>
            <a:ext cx="799465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日期占位符 3">
            <a:extLst>
              <a:ext uri="{FF2B5EF4-FFF2-40B4-BE49-F238E27FC236}">
                <a16:creationId xmlns:a16="http://schemas.microsoft.com/office/drawing/2014/main" id="{F6F05E72-52A5-4AD3-94EC-6AFE6CEDA7F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270317F-43C2-4F12-909A-8405D8F04B8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019" name="Rectangle 186">
            <a:extLst>
              <a:ext uri="{FF2B5EF4-FFF2-40B4-BE49-F238E27FC236}">
                <a16:creationId xmlns:a16="http://schemas.microsoft.com/office/drawing/2014/main" id="{FCCC23E3-490E-4B2F-9AE2-0AA4AB880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020" name="Text Box 2">
            <a:extLst>
              <a:ext uri="{FF2B5EF4-FFF2-40B4-BE49-F238E27FC236}">
                <a16:creationId xmlns:a16="http://schemas.microsoft.com/office/drawing/2014/main" id="{33A29287-F85F-48CF-8B65-B459507CA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553200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关系的集合运算</a:t>
            </a:r>
          </a:p>
        </p:txBody>
      </p:sp>
      <p:pic>
        <p:nvPicPr>
          <p:cNvPr id="8602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3210F74-D34A-466D-84B0-507F7B6B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图片 2">
            <a:extLst>
              <a:ext uri="{FF2B5EF4-FFF2-40B4-BE49-F238E27FC236}">
                <a16:creationId xmlns:a16="http://schemas.microsoft.com/office/drawing/2014/main" id="{17A2AC50-A6E1-43FC-A8EE-4D1BAD0CD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071688"/>
            <a:ext cx="88153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3">
            <a:extLst>
              <a:ext uri="{FF2B5EF4-FFF2-40B4-BE49-F238E27FC236}">
                <a16:creationId xmlns:a16="http://schemas.microsoft.com/office/drawing/2014/main" id="{875C03F5-26C9-452B-8BB1-BB9DFF5E370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F1CAF2F-FB4B-401A-AAD3-9422BEC0BC9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043" name="Rectangle 186">
            <a:extLst>
              <a:ext uri="{FF2B5EF4-FFF2-40B4-BE49-F238E27FC236}">
                <a16:creationId xmlns:a16="http://schemas.microsoft.com/office/drawing/2014/main" id="{AC65DCC1-0E77-4127-BAFA-19FD5C89C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4" name="Text Box 2">
            <a:extLst>
              <a:ext uri="{FF2B5EF4-FFF2-40B4-BE49-F238E27FC236}">
                <a16:creationId xmlns:a16="http://schemas.microsoft.com/office/drawing/2014/main" id="{1DCC8D42-84CC-408F-8A3F-7AF74309D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553200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关系的集合运算</a:t>
            </a:r>
          </a:p>
        </p:txBody>
      </p:sp>
      <p:pic>
        <p:nvPicPr>
          <p:cNvPr id="8704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C0109E1-DCF9-4830-BCE6-2B9C8A4A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图片 6">
            <a:extLst>
              <a:ext uri="{FF2B5EF4-FFF2-40B4-BE49-F238E27FC236}">
                <a16:creationId xmlns:a16="http://schemas.microsoft.com/office/drawing/2014/main" id="{8D37C107-BC23-4F29-B903-8CF41C64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95463"/>
            <a:ext cx="8091488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3">
            <a:extLst>
              <a:ext uri="{FF2B5EF4-FFF2-40B4-BE49-F238E27FC236}">
                <a16:creationId xmlns:a16="http://schemas.microsoft.com/office/drawing/2014/main" id="{6B3F28B4-C2FE-46B2-B7B3-9D3B05699C44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46A1FFA-E511-4F2F-BB92-BBBE8BF26E8D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106F1D21-C5D7-4E22-B209-BADA1EBED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14375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二元关系实例</a:t>
            </a:r>
          </a:p>
        </p:txBody>
      </p:sp>
      <p:pic>
        <p:nvPicPr>
          <p:cNvPr id="22532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3FDA35B-094F-48DD-8D64-AD124DD8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6" descr="QQ截图20151007105231">
            <a:extLst>
              <a:ext uri="{FF2B5EF4-FFF2-40B4-BE49-F238E27FC236}">
                <a16:creationId xmlns:a16="http://schemas.microsoft.com/office/drawing/2014/main" id="{1B3CC63C-87D3-4749-A1FB-FC68360E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36738"/>
            <a:ext cx="7559675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日期占位符 3">
            <a:extLst>
              <a:ext uri="{FF2B5EF4-FFF2-40B4-BE49-F238E27FC236}">
                <a16:creationId xmlns:a16="http://schemas.microsoft.com/office/drawing/2014/main" id="{89F3BC5F-152A-4991-A98A-C86B68777A0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048387C-EC90-4095-B7FB-528BFB43EFE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067" name="Rectangle 186">
            <a:extLst>
              <a:ext uri="{FF2B5EF4-FFF2-40B4-BE49-F238E27FC236}">
                <a16:creationId xmlns:a16="http://schemas.microsoft.com/office/drawing/2014/main" id="{6B99C295-004E-4A2F-ABE5-AF114945C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68" name="Text Box 2">
            <a:extLst>
              <a:ext uri="{FF2B5EF4-FFF2-40B4-BE49-F238E27FC236}">
                <a16:creationId xmlns:a16="http://schemas.microsoft.com/office/drawing/2014/main" id="{E4FBE9DA-39E3-4152-B6B6-13C9BFF48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785813"/>
            <a:ext cx="5903913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 题</a:t>
            </a:r>
          </a:p>
        </p:txBody>
      </p:sp>
      <p:pic>
        <p:nvPicPr>
          <p:cNvPr id="8806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6099371-CD5E-4B3B-9706-B1CEB387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180A6C5-F144-47CE-9B83-DFD51A1ED77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1768366"/>
            <a:ext cx="7560840" cy="4461093"/>
          </a:xfrm>
          <a:prstGeom prst="rect">
            <a:avLst/>
          </a:prstGeom>
          <a:blipFill>
            <a:blip r:embed="rId4"/>
            <a:stretch>
              <a:fillRect l="-1290" b="-195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88071" name="文本框 6">
            <a:extLst>
              <a:ext uri="{FF2B5EF4-FFF2-40B4-BE49-F238E27FC236}">
                <a16:creationId xmlns:a16="http://schemas.microsoft.com/office/drawing/2014/main" id="{7FFBE972-EE1B-402C-89FC-F0358E984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5715000"/>
            <a:ext cx="720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\</a:t>
            </a:r>
            <a:endParaRPr kumimoji="0"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日期占位符 3">
            <a:extLst>
              <a:ext uri="{FF2B5EF4-FFF2-40B4-BE49-F238E27FC236}">
                <a16:creationId xmlns:a16="http://schemas.microsoft.com/office/drawing/2014/main" id="{9A09CDBA-2126-45F7-8F40-A9E272F8D01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DB25800-EDF1-40D3-88AF-7C155AA0B29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091" name="Rectangle 186">
            <a:extLst>
              <a:ext uri="{FF2B5EF4-FFF2-40B4-BE49-F238E27FC236}">
                <a16:creationId xmlns:a16="http://schemas.microsoft.com/office/drawing/2014/main" id="{BFC5BEFA-E705-4345-B10A-2C73D8DEE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2" name="Text Box 2">
            <a:extLst>
              <a:ext uri="{FF2B5EF4-FFF2-40B4-BE49-F238E27FC236}">
                <a16:creationId xmlns:a16="http://schemas.microsoft.com/office/drawing/2014/main" id="{7837AB3C-8A6C-44A8-A8BF-92C0172A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42938"/>
            <a:ext cx="6553200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 题</a:t>
            </a:r>
          </a:p>
        </p:txBody>
      </p:sp>
      <p:pic>
        <p:nvPicPr>
          <p:cNvPr id="8909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BD782BD-D8C9-4A87-A4EE-21747695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E372828-B5AE-4DDA-A83B-3A761794B57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5702" y="1844824"/>
            <a:ext cx="8785621" cy="4287840"/>
          </a:xfrm>
          <a:prstGeom prst="rect">
            <a:avLst/>
          </a:prstGeom>
          <a:blipFill>
            <a:blip r:embed="rId4"/>
            <a:stretch>
              <a:fillRect l="-693" t="-28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>
            <a:extLst>
              <a:ext uri="{FF2B5EF4-FFF2-40B4-BE49-F238E27FC236}">
                <a16:creationId xmlns:a16="http://schemas.microsoft.com/office/drawing/2014/main" id="{264809C9-D2EF-46B5-97B7-03A8B4C2A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337300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关系的基本运算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26AB80D3-8C63-41EA-A42B-A0CB2CB6A3E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11413" y="2492375"/>
            <a:ext cx="4895850" cy="3024188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关系的集合运算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关系的复合运算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幂关系与逆关系</a:t>
            </a:r>
          </a:p>
        </p:txBody>
      </p:sp>
      <p:pic>
        <p:nvPicPr>
          <p:cNvPr id="9011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37C7425-FA95-4C3C-B699-6B9B358D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日期占位符 3">
            <a:extLst>
              <a:ext uri="{FF2B5EF4-FFF2-40B4-BE49-F238E27FC236}">
                <a16:creationId xmlns:a16="http://schemas.microsoft.com/office/drawing/2014/main" id="{2AFF031D-70B1-428E-85F4-24D4E5A0566F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8F790E6-2C23-4186-A96E-3EC3CB726F8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139" name="Rectangle 186">
            <a:extLst>
              <a:ext uri="{FF2B5EF4-FFF2-40B4-BE49-F238E27FC236}">
                <a16:creationId xmlns:a16="http://schemas.microsoft.com/office/drawing/2014/main" id="{1395DCCF-A31A-492E-8B15-CD4862614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0" name="Text Box 2">
            <a:extLst>
              <a:ext uri="{FF2B5EF4-FFF2-40B4-BE49-F238E27FC236}">
                <a16:creationId xmlns:a16="http://schemas.microsoft.com/office/drawing/2014/main" id="{FCA1F77A-EB03-4A7C-A65A-E32EA7C5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42938"/>
            <a:ext cx="6335713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实 例</a:t>
            </a:r>
          </a:p>
        </p:txBody>
      </p:sp>
      <p:pic>
        <p:nvPicPr>
          <p:cNvPr id="9114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D52CC6A7-6053-474E-81F5-38589B3E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476250"/>
            <a:ext cx="10953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图片 3">
            <a:extLst>
              <a:ext uri="{FF2B5EF4-FFF2-40B4-BE49-F238E27FC236}">
                <a16:creationId xmlns:a16="http://schemas.microsoft.com/office/drawing/2014/main" id="{4E52E2FF-181F-4EB1-A5F9-3F68D853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3820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>
            <a:extLst>
              <a:ext uri="{FF2B5EF4-FFF2-40B4-BE49-F238E27FC236}">
                <a16:creationId xmlns:a16="http://schemas.microsoft.com/office/drawing/2014/main" id="{C370956F-9F2F-44B3-9F48-FD801C9DD70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DA0BDFC-E817-41DC-85E1-7629FB2B7EB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163" name="Rectangle 186">
            <a:extLst>
              <a:ext uri="{FF2B5EF4-FFF2-40B4-BE49-F238E27FC236}">
                <a16:creationId xmlns:a16="http://schemas.microsoft.com/office/drawing/2014/main" id="{DC1BD762-37B2-43DC-B61F-031F67195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4" name="Text Box 2">
            <a:extLst>
              <a:ext uri="{FF2B5EF4-FFF2-40B4-BE49-F238E27FC236}">
                <a16:creationId xmlns:a16="http://schemas.microsoft.com/office/drawing/2014/main" id="{3F9B5E41-A92F-4FA9-9AFF-29FA8A2BF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42938"/>
            <a:ext cx="6335713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实 例</a:t>
            </a:r>
          </a:p>
        </p:txBody>
      </p:sp>
      <p:pic>
        <p:nvPicPr>
          <p:cNvPr id="9216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1FDBC49-45AA-4B7B-9BAF-78841C8BE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476250"/>
            <a:ext cx="10953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Picture 8" descr="QQ截图20151030144351">
            <a:extLst>
              <a:ext uri="{FF2B5EF4-FFF2-40B4-BE49-F238E27FC236}">
                <a16:creationId xmlns:a16="http://schemas.microsoft.com/office/drawing/2014/main" id="{070BC940-2CD3-4845-9DB9-2AB463F1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09750"/>
            <a:ext cx="8101012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日期占位符 3">
            <a:extLst>
              <a:ext uri="{FF2B5EF4-FFF2-40B4-BE49-F238E27FC236}">
                <a16:creationId xmlns:a16="http://schemas.microsoft.com/office/drawing/2014/main" id="{89455344-F7F8-46F9-BE89-EC6DE4E3005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F32B71E-F612-49B9-8100-36BFA979675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187" name="Rectangle 186">
            <a:extLst>
              <a:ext uri="{FF2B5EF4-FFF2-40B4-BE49-F238E27FC236}">
                <a16:creationId xmlns:a16="http://schemas.microsoft.com/office/drawing/2014/main" id="{195F92F3-AC2A-43A6-A801-E143CDEAB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88" name="Text Box 2">
            <a:extLst>
              <a:ext uri="{FF2B5EF4-FFF2-40B4-BE49-F238E27FC236}">
                <a16:creationId xmlns:a16="http://schemas.microsoft.com/office/drawing/2014/main" id="{1DF7BEBF-B8E2-414F-8F16-1888EB58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85813"/>
            <a:ext cx="633571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关系的复合运算</a:t>
            </a:r>
          </a:p>
        </p:txBody>
      </p:sp>
      <p:pic>
        <p:nvPicPr>
          <p:cNvPr id="9318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629C577-6D31-4F98-909E-39CDFA0F7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476250"/>
            <a:ext cx="1233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图片 1">
            <a:extLst>
              <a:ext uri="{FF2B5EF4-FFF2-40B4-BE49-F238E27FC236}">
                <a16:creationId xmlns:a16="http://schemas.microsoft.com/office/drawing/2014/main" id="{9E3996C9-9AB4-4359-8D35-D93DB9B83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4375"/>
            <a:ext cx="8591550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日期占位符 3">
            <a:extLst>
              <a:ext uri="{FF2B5EF4-FFF2-40B4-BE49-F238E27FC236}">
                <a16:creationId xmlns:a16="http://schemas.microsoft.com/office/drawing/2014/main" id="{AE261587-F9BF-420F-B548-8FB60F38BF8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E69D275-AE54-492A-A9BD-18635BDD00C2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211" name="Rectangle 186">
            <a:extLst>
              <a:ext uri="{FF2B5EF4-FFF2-40B4-BE49-F238E27FC236}">
                <a16:creationId xmlns:a16="http://schemas.microsoft.com/office/drawing/2014/main" id="{358F84A8-F403-4A63-AF9E-B28CA1222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2" name="Text Box 2">
            <a:extLst>
              <a:ext uri="{FF2B5EF4-FFF2-40B4-BE49-F238E27FC236}">
                <a16:creationId xmlns:a16="http://schemas.microsoft.com/office/drawing/2014/main" id="{F7A057AA-F2A1-43B5-B2E5-DEF648284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9421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2AF8DDE-DEEF-4E35-89EE-EDC41DF8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4" name="Picture 7" descr="QQ截图20151030152346">
            <a:extLst>
              <a:ext uri="{FF2B5EF4-FFF2-40B4-BE49-F238E27FC236}">
                <a16:creationId xmlns:a16="http://schemas.microsoft.com/office/drawing/2014/main" id="{952279E3-9CC1-41BE-92BE-8C1CE7D9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01825"/>
            <a:ext cx="7993062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86">
            <a:extLst>
              <a:ext uri="{FF2B5EF4-FFF2-40B4-BE49-F238E27FC236}">
                <a16:creationId xmlns:a16="http://schemas.microsoft.com/office/drawing/2014/main" id="{0E25343A-6806-4865-AFF1-936436283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35" name="Text Box 2">
            <a:extLst>
              <a:ext uri="{FF2B5EF4-FFF2-40B4-BE49-F238E27FC236}">
                <a16:creationId xmlns:a16="http://schemas.microsoft.com/office/drawing/2014/main" id="{3E172D7A-4813-4B60-A057-89EE7C144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65175"/>
            <a:ext cx="6697662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复合关系计算法</a:t>
            </a:r>
          </a:p>
        </p:txBody>
      </p:sp>
      <p:pic>
        <p:nvPicPr>
          <p:cNvPr id="9523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2CFBF7A-617B-4DC4-86DB-2ABD627E9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图片 4">
            <a:extLst>
              <a:ext uri="{FF2B5EF4-FFF2-40B4-BE49-F238E27FC236}">
                <a16:creationId xmlns:a16="http://schemas.microsoft.com/office/drawing/2014/main" id="{A0AEE80F-E98D-498D-92B6-E8606C961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95488"/>
            <a:ext cx="81375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日期占位符 3">
            <a:extLst>
              <a:ext uri="{FF2B5EF4-FFF2-40B4-BE49-F238E27FC236}">
                <a16:creationId xmlns:a16="http://schemas.microsoft.com/office/drawing/2014/main" id="{32D7ADB0-ED97-4384-8F73-354BA654B1A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DE24DD0-14CF-481F-8B7F-6E0DA4CF3CA2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6259" name="Rectangle 186">
            <a:extLst>
              <a:ext uri="{FF2B5EF4-FFF2-40B4-BE49-F238E27FC236}">
                <a16:creationId xmlns:a16="http://schemas.microsoft.com/office/drawing/2014/main" id="{0A50BC55-B891-40BB-A5EA-7F15849AD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60" name="Text Box 2">
            <a:extLst>
              <a:ext uri="{FF2B5EF4-FFF2-40B4-BE49-F238E27FC236}">
                <a16:creationId xmlns:a16="http://schemas.microsoft.com/office/drawing/2014/main" id="{C04B13A1-0159-4C02-8453-CFEB93EE4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04863"/>
            <a:ext cx="6697662" cy="82391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复合关系计算法</a:t>
            </a:r>
          </a:p>
        </p:txBody>
      </p:sp>
      <p:pic>
        <p:nvPicPr>
          <p:cNvPr id="9626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C32134B2-A735-4D3A-8078-C46B2397D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Picture 8" descr="QQ截图20151120124229">
            <a:extLst>
              <a:ext uri="{FF2B5EF4-FFF2-40B4-BE49-F238E27FC236}">
                <a16:creationId xmlns:a16="http://schemas.microsoft.com/office/drawing/2014/main" id="{B75E0887-F70D-4011-910C-8E862363E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6113"/>
            <a:ext cx="7704138" cy="42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日期占位符 3">
            <a:extLst>
              <a:ext uri="{FF2B5EF4-FFF2-40B4-BE49-F238E27FC236}">
                <a16:creationId xmlns:a16="http://schemas.microsoft.com/office/drawing/2014/main" id="{692D95DD-5D2A-4794-978E-10BF65AB52A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4972C4E-748E-4A34-ABE6-386CCB4A296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7283" name="Rectangle 186">
            <a:extLst>
              <a:ext uri="{FF2B5EF4-FFF2-40B4-BE49-F238E27FC236}">
                <a16:creationId xmlns:a16="http://schemas.microsoft.com/office/drawing/2014/main" id="{54A784FA-CCC6-48FD-A03D-5800B2175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84" name="Text Box 2">
            <a:extLst>
              <a:ext uri="{FF2B5EF4-FFF2-40B4-BE49-F238E27FC236}">
                <a16:creationId xmlns:a16="http://schemas.microsoft.com/office/drawing/2014/main" id="{FEA5643F-F01D-41D4-9CE2-5EF534FD7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复合关系计算法</a:t>
            </a:r>
          </a:p>
        </p:txBody>
      </p:sp>
      <p:pic>
        <p:nvPicPr>
          <p:cNvPr id="9728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34D83B2-03F0-4445-8069-6287B2FD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图片 4">
            <a:extLst>
              <a:ext uri="{FF2B5EF4-FFF2-40B4-BE49-F238E27FC236}">
                <a16:creationId xmlns:a16="http://schemas.microsoft.com/office/drawing/2014/main" id="{A9AB0B0D-8171-4123-AD4D-C1757CAE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8677275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50F0EE36-5AB1-4897-BB2C-A186CEDC5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52513"/>
            <a:ext cx="627221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关系的数学模型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0CB9F10-891C-4C24-8164-D6B935B835F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39975" y="2492375"/>
            <a:ext cx="4679950" cy="3097213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序偶与笛卡尔积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关系的基本概念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关系的表示方法</a:t>
            </a:r>
          </a:p>
        </p:txBody>
      </p:sp>
      <p:pic>
        <p:nvPicPr>
          <p:cNvPr id="23556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5864559-4700-4495-95CE-DE52F5600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日期占位符 3">
            <a:extLst>
              <a:ext uri="{FF2B5EF4-FFF2-40B4-BE49-F238E27FC236}">
                <a16:creationId xmlns:a16="http://schemas.microsoft.com/office/drawing/2014/main" id="{1448B528-F57A-4D38-984F-48617F2BC0D9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FECFC3B-5C07-42DE-AE8D-27B81742B73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307" name="Rectangle 186">
            <a:extLst>
              <a:ext uri="{FF2B5EF4-FFF2-40B4-BE49-F238E27FC236}">
                <a16:creationId xmlns:a16="http://schemas.microsoft.com/office/drawing/2014/main" id="{A00C2A5A-C564-4B78-BA0B-217EDC5EF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308" name="Text Box 2">
            <a:extLst>
              <a:ext uri="{FF2B5EF4-FFF2-40B4-BE49-F238E27FC236}">
                <a16:creationId xmlns:a16="http://schemas.microsoft.com/office/drawing/2014/main" id="{6161ADD7-61F8-40C5-8358-67043F67B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2391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9830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0357AC4-9873-43C4-B043-755C1904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0" name="图片 1">
            <a:extLst>
              <a:ext uri="{FF2B5EF4-FFF2-40B4-BE49-F238E27FC236}">
                <a16:creationId xmlns:a16="http://schemas.microsoft.com/office/drawing/2014/main" id="{5C8ECAB9-2815-4171-9004-78045D985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943100"/>
            <a:ext cx="8712200" cy="42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日期占位符 3">
            <a:extLst>
              <a:ext uri="{FF2B5EF4-FFF2-40B4-BE49-F238E27FC236}">
                <a16:creationId xmlns:a16="http://schemas.microsoft.com/office/drawing/2014/main" id="{15F1D85E-FDE5-4AAA-BF51-9E8C8089B71C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3F872DC-D50C-4BF5-ADF6-0BEE9A7D2ED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331" name="Rectangle 186">
            <a:extLst>
              <a:ext uri="{FF2B5EF4-FFF2-40B4-BE49-F238E27FC236}">
                <a16:creationId xmlns:a16="http://schemas.microsoft.com/office/drawing/2014/main" id="{52DADF11-CADF-4CD4-8A86-8F9ECC18F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332" name="Text Box 2">
            <a:extLst>
              <a:ext uri="{FF2B5EF4-FFF2-40B4-BE49-F238E27FC236}">
                <a16:creationId xmlns:a16="http://schemas.microsoft.com/office/drawing/2014/main" id="{B2F8DD29-7650-4E5F-B51F-D0B461282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9933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C53730F-8E2C-48B2-9180-86393E94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567BA3-15AE-4681-84BA-8FB2A2362BCD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2039" y="1949488"/>
            <a:ext cx="7916863" cy="4150432"/>
          </a:xfrm>
          <a:prstGeom prst="rect">
            <a:avLst/>
          </a:prstGeom>
          <a:blipFill>
            <a:blip r:embed="rId4"/>
            <a:stretch>
              <a:fillRect l="-770" b="-132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日期占位符 3">
            <a:extLst>
              <a:ext uri="{FF2B5EF4-FFF2-40B4-BE49-F238E27FC236}">
                <a16:creationId xmlns:a16="http://schemas.microsoft.com/office/drawing/2014/main" id="{5980DD55-2A21-40C1-99C5-7D2636BF2A2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A0C59E7-4248-47C2-BF68-27F01E9D95A0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355" name="Rectangle 186">
            <a:extLst>
              <a:ext uri="{FF2B5EF4-FFF2-40B4-BE49-F238E27FC236}">
                <a16:creationId xmlns:a16="http://schemas.microsoft.com/office/drawing/2014/main" id="{F27C9BA4-6981-437E-B426-906BC680E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56" name="Text Box 2">
            <a:extLst>
              <a:ext uri="{FF2B5EF4-FFF2-40B4-BE49-F238E27FC236}">
                <a16:creationId xmlns:a16="http://schemas.microsoft.com/office/drawing/2014/main" id="{BB8C55D8-5314-45BC-8105-9DC5E9705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复合运算的性质</a:t>
            </a:r>
          </a:p>
        </p:txBody>
      </p:sp>
      <p:pic>
        <p:nvPicPr>
          <p:cNvPr id="10035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7705ED34-BFA3-4EB4-98E0-A696F9306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8" name="图片 1">
            <a:extLst>
              <a:ext uri="{FF2B5EF4-FFF2-40B4-BE49-F238E27FC236}">
                <a16:creationId xmlns:a16="http://schemas.microsoft.com/office/drawing/2014/main" id="{DB6CFADC-AF81-4338-B9B5-F32206EF4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1927225"/>
            <a:ext cx="8780462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日期占位符 3">
            <a:extLst>
              <a:ext uri="{FF2B5EF4-FFF2-40B4-BE49-F238E27FC236}">
                <a16:creationId xmlns:a16="http://schemas.microsoft.com/office/drawing/2014/main" id="{29B4C685-4F18-43AB-A45B-6C9FA3F4309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6577186-22BD-4DD0-A484-C25AFD51BFA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379" name="Rectangle 186">
            <a:extLst>
              <a:ext uri="{FF2B5EF4-FFF2-40B4-BE49-F238E27FC236}">
                <a16:creationId xmlns:a16="http://schemas.microsoft.com/office/drawing/2014/main" id="{217DC9F7-13E1-496B-BE2E-B32DA7F91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380" name="Text Box 2">
            <a:extLst>
              <a:ext uri="{FF2B5EF4-FFF2-40B4-BE49-F238E27FC236}">
                <a16:creationId xmlns:a16="http://schemas.microsoft.com/office/drawing/2014/main" id="{E248E2BE-F6AE-49D6-8EC8-B3CD001A9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复合运算的性质</a:t>
            </a:r>
          </a:p>
        </p:txBody>
      </p:sp>
      <p:pic>
        <p:nvPicPr>
          <p:cNvPr id="10138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1D4D8C96-E09E-438A-97B5-1BD7C61B7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1">
            <a:extLst>
              <a:ext uri="{FF2B5EF4-FFF2-40B4-BE49-F238E27FC236}">
                <a16:creationId xmlns:a16="http://schemas.microsoft.com/office/drawing/2014/main" id="{015FF976-D362-4A4E-B144-4DE8BB4F1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8555037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日期占位符 3">
            <a:extLst>
              <a:ext uri="{FF2B5EF4-FFF2-40B4-BE49-F238E27FC236}">
                <a16:creationId xmlns:a16="http://schemas.microsoft.com/office/drawing/2014/main" id="{8F163C70-DF35-4B63-8570-5656E676C0D1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DC57057-1FE3-4E98-BDD0-85D86F7EB9D9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03" name="Rectangle 186">
            <a:extLst>
              <a:ext uri="{FF2B5EF4-FFF2-40B4-BE49-F238E27FC236}">
                <a16:creationId xmlns:a16="http://schemas.microsoft.com/office/drawing/2014/main" id="{745A8E4F-724E-4FF8-A050-73B0C403F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04" name="Text Box 2">
            <a:extLst>
              <a:ext uri="{FF2B5EF4-FFF2-40B4-BE49-F238E27FC236}">
                <a16:creationId xmlns:a16="http://schemas.microsoft.com/office/drawing/2014/main" id="{77109EDE-263A-4CBC-A9C1-C5BC81F8C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复合运算的性质</a:t>
            </a:r>
          </a:p>
        </p:txBody>
      </p:sp>
      <p:pic>
        <p:nvPicPr>
          <p:cNvPr id="10240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BD5E329-4457-4E9B-A8BB-471BFC86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6" name="图片 7">
            <a:extLst>
              <a:ext uri="{FF2B5EF4-FFF2-40B4-BE49-F238E27FC236}">
                <a16:creationId xmlns:a16="http://schemas.microsoft.com/office/drawing/2014/main" id="{25FB540C-5207-418C-8319-9E4F1CE7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2212975"/>
            <a:ext cx="8577262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7" name="图片 9">
            <a:extLst>
              <a:ext uri="{FF2B5EF4-FFF2-40B4-BE49-F238E27FC236}">
                <a16:creationId xmlns:a16="http://schemas.microsoft.com/office/drawing/2014/main" id="{20386B77-ECAA-41AD-BA67-022ED721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2239963"/>
            <a:ext cx="338138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日期占位符 3">
            <a:extLst>
              <a:ext uri="{FF2B5EF4-FFF2-40B4-BE49-F238E27FC236}">
                <a16:creationId xmlns:a16="http://schemas.microsoft.com/office/drawing/2014/main" id="{4BD4E239-C527-4B96-94D9-CB020D114B52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504D2E6-7AF8-4C1B-9075-ADA31D8303C3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427" name="Rectangle 186">
            <a:extLst>
              <a:ext uri="{FF2B5EF4-FFF2-40B4-BE49-F238E27FC236}">
                <a16:creationId xmlns:a16="http://schemas.microsoft.com/office/drawing/2014/main" id="{D8A96813-6588-4E1D-8CD0-67AAEE54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342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3A18EAA0-E0C3-42F3-AF60-2534A7B0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Text Box 2">
            <a:extLst>
              <a:ext uri="{FF2B5EF4-FFF2-40B4-BE49-F238E27FC236}">
                <a16:creationId xmlns:a16="http://schemas.microsoft.com/office/drawing/2014/main" id="{24492FCA-58F9-495B-8B7C-8EFAF442B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7310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复合运算的性质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60FA2DE-6B7C-4001-97D1-FC2B8FA8CC0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5536" y="1670843"/>
            <a:ext cx="8102600" cy="4542847"/>
          </a:xfrm>
          <a:prstGeom prst="rect">
            <a:avLst/>
          </a:prstGeom>
          <a:blipFill>
            <a:blip r:embed="rId4"/>
            <a:stretch>
              <a:fillRect l="-1580" r="-1505" b="-281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日期占位符 3">
            <a:extLst>
              <a:ext uri="{FF2B5EF4-FFF2-40B4-BE49-F238E27FC236}">
                <a16:creationId xmlns:a16="http://schemas.microsoft.com/office/drawing/2014/main" id="{66428E73-3E31-4DE4-BAAC-3077E1D9B1E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32E3A4E-2C24-46F0-8654-F7E92630D6CB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451" name="Rectangle 186">
            <a:extLst>
              <a:ext uri="{FF2B5EF4-FFF2-40B4-BE49-F238E27FC236}">
                <a16:creationId xmlns:a16="http://schemas.microsoft.com/office/drawing/2014/main" id="{2D6C57ED-57E6-4BF6-8E6C-A3EDA4D30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452" name="Text Box 2">
            <a:extLst>
              <a:ext uri="{FF2B5EF4-FFF2-40B4-BE49-F238E27FC236}">
                <a16:creationId xmlns:a16="http://schemas.microsoft.com/office/drawing/2014/main" id="{B4174446-1C21-4683-8158-F68DE2556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207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复合运算的性质</a:t>
            </a:r>
          </a:p>
        </p:txBody>
      </p:sp>
      <p:pic>
        <p:nvPicPr>
          <p:cNvPr id="10445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21D45EB-3184-40B4-8827-0B50AC44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4" name="图片 7">
            <a:extLst>
              <a:ext uri="{FF2B5EF4-FFF2-40B4-BE49-F238E27FC236}">
                <a16:creationId xmlns:a16="http://schemas.microsoft.com/office/drawing/2014/main" id="{31D2AA14-0D26-420E-B2A7-E20E7257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963738"/>
            <a:ext cx="84740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日期占位符 3">
            <a:extLst>
              <a:ext uri="{FF2B5EF4-FFF2-40B4-BE49-F238E27FC236}">
                <a16:creationId xmlns:a16="http://schemas.microsoft.com/office/drawing/2014/main" id="{26CD28BC-0204-411F-9A15-1082BD0D568B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A40144-4BDE-4BB8-844D-04C86CA00C5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5475" name="Rectangle 186">
            <a:extLst>
              <a:ext uri="{FF2B5EF4-FFF2-40B4-BE49-F238E27FC236}">
                <a16:creationId xmlns:a16="http://schemas.microsoft.com/office/drawing/2014/main" id="{F686D36A-9B4A-4E02-8099-8B3B9B826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476" name="Text Box 2">
            <a:extLst>
              <a:ext uri="{FF2B5EF4-FFF2-40B4-BE49-F238E27FC236}">
                <a16:creationId xmlns:a16="http://schemas.microsoft.com/office/drawing/2014/main" id="{7F30AF96-8A47-496E-A7E5-D16BF4691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75" y="620713"/>
            <a:ext cx="669766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10547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FC64CA0-F508-437B-81E4-4CB419EA5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8" name="图片 3">
            <a:extLst>
              <a:ext uri="{FF2B5EF4-FFF2-40B4-BE49-F238E27FC236}">
                <a16:creationId xmlns:a16="http://schemas.microsoft.com/office/drawing/2014/main" id="{494DB129-EA87-4345-AF2C-FDAE1F9D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700213"/>
            <a:ext cx="8931275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日期占位符 3">
            <a:extLst>
              <a:ext uri="{FF2B5EF4-FFF2-40B4-BE49-F238E27FC236}">
                <a16:creationId xmlns:a16="http://schemas.microsoft.com/office/drawing/2014/main" id="{498B136D-3DDA-4C46-AA1C-4D6D2B5A92C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B4BE1BA-6C8F-4C74-B3A7-8F9FA0DFFADE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6499" name="Rectangle 186">
            <a:extLst>
              <a:ext uri="{FF2B5EF4-FFF2-40B4-BE49-F238E27FC236}">
                <a16:creationId xmlns:a16="http://schemas.microsoft.com/office/drawing/2014/main" id="{C4241CAD-9E9A-4507-AF94-E0BDDAEF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500" name="Text Box 2">
            <a:extLst>
              <a:ext uri="{FF2B5EF4-FFF2-40B4-BE49-F238E27FC236}">
                <a16:creationId xmlns:a16="http://schemas.microsoft.com/office/drawing/2014/main" id="{D5B2FC22-2E10-4E03-9861-640E98D9C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302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10650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063228E1-437F-43BD-A635-9F416A11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2" name="图片 1">
            <a:extLst>
              <a:ext uri="{FF2B5EF4-FFF2-40B4-BE49-F238E27FC236}">
                <a16:creationId xmlns:a16="http://schemas.microsoft.com/office/drawing/2014/main" id="{5479A5E7-4E29-4F1B-AB42-1A6216FB3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97038"/>
            <a:ext cx="8364537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日期占位符 3">
            <a:extLst>
              <a:ext uri="{FF2B5EF4-FFF2-40B4-BE49-F238E27FC236}">
                <a16:creationId xmlns:a16="http://schemas.microsoft.com/office/drawing/2014/main" id="{B9FC75D6-B941-4CD0-A59C-33DF5C6A487E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74D0766-581B-4B71-B6B5-10E018F25BC8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7523" name="Rectangle 186">
            <a:extLst>
              <a:ext uri="{FF2B5EF4-FFF2-40B4-BE49-F238E27FC236}">
                <a16:creationId xmlns:a16="http://schemas.microsoft.com/office/drawing/2014/main" id="{EB58BBD2-EC49-4CA9-AC5B-9A0E4B53F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24" name="Text Box 2">
            <a:extLst>
              <a:ext uri="{FF2B5EF4-FFF2-40B4-BE49-F238E27FC236}">
                <a16:creationId xmlns:a16="http://schemas.microsoft.com/office/drawing/2014/main" id="{9D7DE42B-0762-42D9-8809-7BE501B96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30238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</a:p>
        </p:txBody>
      </p:sp>
      <p:pic>
        <p:nvPicPr>
          <p:cNvPr id="10752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BDB52AF7-862C-4502-A1C8-65397376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6" name="图片 2">
            <a:extLst>
              <a:ext uri="{FF2B5EF4-FFF2-40B4-BE49-F238E27FC236}">
                <a16:creationId xmlns:a16="http://schemas.microsoft.com/office/drawing/2014/main" id="{4A5EB47B-B4F2-4B0A-9CD6-10957569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733550"/>
            <a:ext cx="8851900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占位符 3">
            <a:extLst>
              <a:ext uri="{FF2B5EF4-FFF2-40B4-BE49-F238E27FC236}">
                <a16:creationId xmlns:a16="http://schemas.microsoft.com/office/drawing/2014/main" id="{C11E0175-38D6-4151-9A08-BAC4C676916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69D5C02-9DDD-4DC6-9DFF-B5E64C590D0A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79" name="Text Box 2">
            <a:extLst>
              <a:ext uri="{FF2B5EF4-FFF2-40B4-BE49-F238E27FC236}">
                <a16:creationId xmlns:a16="http://schemas.microsoft.com/office/drawing/2014/main" id="{E5D18140-FD14-49F2-8CD3-E331E8DBD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717550"/>
            <a:ext cx="64801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en-US" altLang="zh-CN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序偶的基本概念</a:t>
            </a:r>
          </a:p>
        </p:txBody>
      </p:sp>
      <p:pic>
        <p:nvPicPr>
          <p:cNvPr id="2458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A247F245-2288-481B-80F7-93C24726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49275"/>
            <a:ext cx="10588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6822B96-86E2-49C6-9C83-DDF66A8D586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0076" y="1811178"/>
            <a:ext cx="7776864" cy="4437753"/>
          </a:xfrm>
          <a:prstGeom prst="rect">
            <a:avLst/>
          </a:prstGeom>
          <a:blipFill>
            <a:blip r:embed="rId4"/>
            <a:stretch>
              <a:fillRect l="-1176" r="-1254" b="-219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>
            <a:extLst>
              <a:ext uri="{FF2B5EF4-FFF2-40B4-BE49-F238E27FC236}">
                <a16:creationId xmlns:a16="http://schemas.microsoft.com/office/drawing/2014/main" id="{4AA3725B-A40E-400E-8509-D8BE82F53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836613"/>
            <a:ext cx="6337300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关系的基本运算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41B17656-4A6A-45AF-A4BB-EAB766949FA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68538" y="2565400"/>
            <a:ext cx="4895850" cy="2663825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关系的集合运算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4"/>
            </a:pPr>
            <a:r>
              <a:rPr lang="zh-CN" altLang="en-US" sz="3600" b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关系的复合运算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J"/>
            </a:pPr>
            <a:r>
              <a:rPr lang="zh-CN" altLang="en-US" sz="3600" b="1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幂关系与逆关系</a:t>
            </a:r>
          </a:p>
        </p:txBody>
      </p:sp>
      <p:pic>
        <p:nvPicPr>
          <p:cNvPr id="108548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450A54A6-B07C-4114-9C55-FFFE3050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549275"/>
            <a:ext cx="1298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日期占位符 3">
            <a:extLst>
              <a:ext uri="{FF2B5EF4-FFF2-40B4-BE49-F238E27FC236}">
                <a16:creationId xmlns:a16="http://schemas.microsoft.com/office/drawing/2014/main" id="{5B31E0B2-7CC2-4BDC-AD80-E4A630AA0F9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B58EBDB-6697-4EB1-98A2-CCA518FF94EF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9571" name="Rectangle 186">
            <a:extLst>
              <a:ext uri="{FF2B5EF4-FFF2-40B4-BE49-F238E27FC236}">
                <a16:creationId xmlns:a16="http://schemas.microsoft.com/office/drawing/2014/main" id="{7F5E3434-872D-46D4-841C-6EEB04F59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2" name="Text Box 2">
            <a:extLst>
              <a:ext uri="{FF2B5EF4-FFF2-40B4-BE49-F238E27FC236}">
                <a16:creationId xmlns:a16="http://schemas.microsoft.com/office/drawing/2014/main" id="{FBB5C03C-9D5F-414D-9211-B48DD554C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830262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幂运算的定义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957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8E44658E-0AE7-4262-AF5C-9D1A17A2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4" name="图片 1">
            <a:extLst>
              <a:ext uri="{FF2B5EF4-FFF2-40B4-BE49-F238E27FC236}">
                <a16:creationId xmlns:a16="http://schemas.microsoft.com/office/drawing/2014/main" id="{D5B23798-56B5-4B62-9F6B-D17D9EC1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866900"/>
            <a:ext cx="8566150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日期占位符 3">
            <a:extLst>
              <a:ext uri="{FF2B5EF4-FFF2-40B4-BE49-F238E27FC236}">
                <a16:creationId xmlns:a16="http://schemas.microsoft.com/office/drawing/2014/main" id="{C9EC2426-765E-4E27-9ECF-2AAB440B5C2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ADF305B-CE1F-4D8F-8423-E831F18C0E3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0595" name="Rectangle 186">
            <a:extLst>
              <a:ext uri="{FF2B5EF4-FFF2-40B4-BE49-F238E27FC236}">
                <a16:creationId xmlns:a16="http://schemas.microsoft.com/office/drawing/2014/main" id="{DF46D44F-E408-4F7C-94F3-246B36A80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0596" name="Text Box 2">
            <a:extLst>
              <a:ext uri="{FF2B5EF4-FFF2-40B4-BE49-F238E27FC236}">
                <a16:creationId xmlns:a16="http://schemas.microsoft.com/office/drawing/2014/main" id="{2AF289EF-11F3-4858-9519-4755FD7F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7150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0597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28DAA4F-D435-498B-B167-F74C3BF2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7E7314C-E411-4A5A-831D-0A076CA34E5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4157" y="1657243"/>
            <a:ext cx="7687123" cy="4572214"/>
          </a:xfrm>
          <a:prstGeom prst="rect">
            <a:avLst/>
          </a:prstGeom>
          <a:blipFill>
            <a:blip r:embed="rId4"/>
            <a:stretch>
              <a:fillRect l="-793" b="-9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日期占位符 3">
            <a:extLst>
              <a:ext uri="{FF2B5EF4-FFF2-40B4-BE49-F238E27FC236}">
                <a16:creationId xmlns:a16="http://schemas.microsoft.com/office/drawing/2014/main" id="{1C3D2D16-C08F-4902-AD2C-A5B93AA1F2C8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73ADA96-83E6-415A-A1C4-16D81072EC12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1619" name="Text Box 2">
            <a:extLst>
              <a:ext uri="{FF2B5EF4-FFF2-40B4-BE49-F238E27FC236}">
                <a16:creationId xmlns:a16="http://schemas.microsoft.com/office/drawing/2014/main" id="{3B4B64EE-114C-440E-81CF-A71C49169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1620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6FC927B4-0C67-4FCA-9805-9B406CC5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2F1D0C9-8C2D-4A1D-8B7B-8BA7F07D61A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1673781"/>
            <a:ext cx="8280920" cy="4697504"/>
          </a:xfrm>
          <a:prstGeom prst="rect">
            <a:avLst/>
          </a:prstGeom>
          <a:blipFill>
            <a:blip r:embed="rId4"/>
            <a:stretch>
              <a:fillRect l="-1104" r="-110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日期占位符 3">
            <a:extLst>
              <a:ext uri="{FF2B5EF4-FFF2-40B4-BE49-F238E27FC236}">
                <a16:creationId xmlns:a16="http://schemas.microsoft.com/office/drawing/2014/main" id="{D04C580F-F552-4650-9A33-F26B7E18B393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A1F14D2-E08E-4B4F-B63C-9AF1ABDE84D4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643" name="Rectangle 186">
            <a:extLst>
              <a:ext uri="{FF2B5EF4-FFF2-40B4-BE49-F238E27FC236}">
                <a16:creationId xmlns:a16="http://schemas.microsoft.com/office/drawing/2014/main" id="{0C74A678-18AD-47E1-BBAA-B986A663A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44" name="Text Box 2">
            <a:extLst>
              <a:ext uri="{FF2B5EF4-FFF2-40B4-BE49-F238E27FC236}">
                <a16:creationId xmlns:a16="http://schemas.microsoft.com/office/drawing/2014/main" id="{AC617C09-F8D6-4D4E-B280-07DD7D3D4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785813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幂运算的性质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264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D88149E-CD4A-4B8C-A740-4BDF99074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6" name="Picture 8" descr="QQ截图20151120112003">
            <a:extLst>
              <a:ext uri="{FF2B5EF4-FFF2-40B4-BE49-F238E27FC236}">
                <a16:creationId xmlns:a16="http://schemas.microsoft.com/office/drawing/2014/main" id="{112F58C9-96A5-4CC4-BD0A-C182E199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60575"/>
            <a:ext cx="8358188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日期占位符 3">
            <a:extLst>
              <a:ext uri="{FF2B5EF4-FFF2-40B4-BE49-F238E27FC236}">
                <a16:creationId xmlns:a16="http://schemas.microsoft.com/office/drawing/2014/main" id="{F44D3451-0FA8-4339-8183-D7D97A72F976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6243F64-1604-4ACD-BA94-ED5B33498655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3667" name="Rectangle 186">
            <a:extLst>
              <a:ext uri="{FF2B5EF4-FFF2-40B4-BE49-F238E27FC236}">
                <a16:creationId xmlns:a16="http://schemas.microsoft.com/office/drawing/2014/main" id="{97CE2C2F-3844-4E1F-80AD-1DBF831DF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8" name="Text Box 2">
            <a:extLst>
              <a:ext uri="{FF2B5EF4-FFF2-40B4-BE49-F238E27FC236}">
                <a16:creationId xmlns:a16="http://schemas.microsoft.com/office/drawing/2014/main" id="{0CBD13BE-A5DB-4664-B4BC-13AB8E9C1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650875"/>
            <a:ext cx="6696075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幂运算的重复性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3669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FF1E3C62-AF51-46ED-99BA-9F362BBD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0" name="Picture 7" descr="QQ截图20151101092436">
            <a:extLst>
              <a:ext uri="{FF2B5EF4-FFF2-40B4-BE49-F238E27FC236}">
                <a16:creationId xmlns:a16="http://schemas.microsoft.com/office/drawing/2014/main" id="{58239A0C-E8DB-445A-BE13-C57D6026D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71650"/>
            <a:ext cx="7704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日期占位符 3">
            <a:extLst>
              <a:ext uri="{FF2B5EF4-FFF2-40B4-BE49-F238E27FC236}">
                <a16:creationId xmlns:a16="http://schemas.microsoft.com/office/drawing/2014/main" id="{B271968C-11D8-48CD-A834-C6B994B61F30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ACDFEF4-2220-4911-BED2-5F5EF8575296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4691" name="Rectangle 186">
            <a:extLst>
              <a:ext uri="{FF2B5EF4-FFF2-40B4-BE49-F238E27FC236}">
                <a16:creationId xmlns:a16="http://schemas.microsoft.com/office/drawing/2014/main" id="{C0DF5BDC-8615-4F47-9879-607ACA622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2" name="Text Box 2">
            <a:extLst>
              <a:ext uri="{FF2B5EF4-FFF2-40B4-BE49-F238E27FC236}">
                <a16:creationId xmlns:a16="http://schemas.microsoft.com/office/drawing/2014/main" id="{FA974B23-FF00-474F-9352-7F9D36D24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4693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26F17CA3-2223-493E-BD64-EF7A9831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4" name="图片 2">
            <a:extLst>
              <a:ext uri="{FF2B5EF4-FFF2-40B4-BE49-F238E27FC236}">
                <a16:creationId xmlns:a16="http://schemas.microsoft.com/office/drawing/2014/main" id="{8273AF69-2BBE-4E63-9B5E-B1A98E8D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39913"/>
            <a:ext cx="82169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>
            <a:extLst>
              <a:ext uri="{FF2B5EF4-FFF2-40B4-BE49-F238E27FC236}">
                <a16:creationId xmlns:a16="http://schemas.microsoft.com/office/drawing/2014/main" id="{57E97E42-F3D3-4867-A485-AAF2E4C76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533400"/>
            <a:ext cx="6697663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571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EC3A2FA-A24D-4A39-B536-DD5FC54A1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6" name="图片 5">
            <a:extLst>
              <a:ext uri="{FF2B5EF4-FFF2-40B4-BE49-F238E27FC236}">
                <a16:creationId xmlns:a16="http://schemas.microsoft.com/office/drawing/2014/main" id="{2B2ECCC7-C197-45FE-AAF8-80558972B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579563"/>
            <a:ext cx="6985000" cy="474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日期占位符 3">
            <a:extLst>
              <a:ext uri="{FF2B5EF4-FFF2-40B4-BE49-F238E27FC236}">
                <a16:creationId xmlns:a16="http://schemas.microsoft.com/office/drawing/2014/main" id="{9D59BC7C-B2EB-4F64-A39A-48E8E9D73D4A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29240F-1AAB-4F19-9774-B10B805139C7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739" name="Rectangle 186">
            <a:extLst>
              <a:ext uri="{FF2B5EF4-FFF2-40B4-BE49-F238E27FC236}">
                <a16:creationId xmlns:a16="http://schemas.microsoft.com/office/drawing/2014/main" id="{E416A2AA-7178-4CF7-8EAE-EA068BD8F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6740" name="Text Box 2">
            <a:extLst>
              <a:ext uri="{FF2B5EF4-FFF2-40B4-BE49-F238E27FC236}">
                <a16:creationId xmlns:a16="http://schemas.microsoft.com/office/drawing/2014/main" id="{F9A50937-579B-422A-A481-F1E394C1D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27050"/>
            <a:ext cx="6697662" cy="914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例 题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6741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51FCDA66-3B78-45F9-A65D-2D5726D8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166E44-0192-4179-9010-D366943D4331}"/>
              </a:ext>
            </a:extLst>
          </p:cNvPr>
          <p:cNvSpPr/>
          <p:nvPr/>
        </p:nvSpPr>
        <p:spPr>
          <a:xfrm>
            <a:off x="2268538" y="3246438"/>
            <a:ext cx="4572000" cy="78581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7970" algn="just">
              <a:lnSpc>
                <a:spcPts val="1800"/>
              </a:lnSpc>
              <a:spcAft>
                <a:spcPts val="0"/>
              </a:spcAft>
              <a:defRPr/>
            </a:pPr>
            <a:endParaRPr lang="zh-CN" altLang="zh-CN" dirty="0"/>
          </a:p>
          <a:p>
            <a:pPr indent="267970" algn="just">
              <a:lnSpc>
                <a:spcPts val="1800"/>
              </a:lnSpc>
              <a:spcAft>
                <a:spcPts val="0"/>
              </a:spcAft>
              <a:defRPr/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7970" algn="just">
              <a:lnSpc>
                <a:spcPts val="1800"/>
              </a:lnSpc>
              <a:spcAft>
                <a:spcPts val="0"/>
              </a:spcAft>
              <a:defRPr/>
            </a:pP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6743" name="图片 1">
            <a:extLst>
              <a:ext uri="{FF2B5EF4-FFF2-40B4-BE49-F238E27FC236}">
                <a16:creationId xmlns:a16="http://schemas.microsoft.com/office/drawing/2014/main" id="{F1B3E431-EF68-4651-8C78-7E10EA980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060575"/>
            <a:ext cx="8332787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日期占位符 3">
            <a:extLst>
              <a:ext uri="{FF2B5EF4-FFF2-40B4-BE49-F238E27FC236}">
                <a16:creationId xmlns:a16="http://schemas.microsoft.com/office/drawing/2014/main" id="{D0227761-CC58-4F6A-AAB3-320DDDDE0865}"/>
              </a:ext>
            </a:extLst>
          </p:cNvPr>
          <p:cNvSpPr txBox="1">
            <a:spLocks noGrp="1"/>
          </p:cNvSpPr>
          <p:nvPr/>
        </p:nvSpPr>
        <p:spPr bwMode="auto">
          <a:xfrm>
            <a:off x="684213" y="63817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FA2B4DA-9541-4401-9C39-A4E2603DEACC}" type="datetime1">
              <a:rPr kumimoji="0" lang="zh-CN" altLang="en-US" sz="1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2020/9/7</a:t>
            </a:fld>
            <a:endParaRPr kumimoji="0" lang="en-US" altLang="zh-CN" sz="1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7763" name="Rectangle 186">
            <a:extLst>
              <a:ext uri="{FF2B5EF4-FFF2-40B4-BE49-F238E27FC236}">
                <a16:creationId xmlns:a16="http://schemas.microsoft.com/office/drawing/2014/main" id="{B3F8A213-04B3-4451-A74B-25093AA15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4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764" name="Text Box 2">
            <a:extLst>
              <a:ext uri="{FF2B5EF4-FFF2-40B4-BE49-F238E27FC236}">
                <a16:creationId xmlns:a16="http://schemas.microsoft.com/office/drawing/2014/main" id="{EA3756EB-FB6F-4652-A64E-E0A9D499D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692150"/>
            <a:ext cx="6697662" cy="830263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1pPr>
            <a:lvl2pPr marL="838200" indent="-381000">
              <a:spcBef>
                <a:spcPct val="20000"/>
              </a:spcBef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2pPr>
            <a:lvl3pPr marL="1295400" indent="-3810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&amp;"/>
            </a:pPr>
            <a:r>
              <a:rPr lang="zh-CN" altLang="en-US" sz="4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逆运算的定义</a:t>
            </a:r>
            <a:endParaRPr lang="en-US" altLang="zh-CN" sz="4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7765" name="Picture 6" descr="C:\Program Files\Microsoft Office\MEDIA\CAGCAT10\j0293844.wmf">
            <a:extLst>
              <a:ext uri="{FF2B5EF4-FFF2-40B4-BE49-F238E27FC236}">
                <a16:creationId xmlns:a16="http://schemas.microsoft.com/office/drawing/2014/main" id="{ED73B265-F9B3-44EA-9F1B-C590AB986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7688"/>
            <a:ext cx="10287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4BDC343-A062-4C87-829E-CCD8972CF637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2011" y="2251548"/>
            <a:ext cx="7704856" cy="3423245"/>
          </a:xfrm>
          <a:prstGeom prst="rect">
            <a:avLst/>
          </a:prstGeom>
          <a:blipFill>
            <a:blip r:embed="rId4"/>
            <a:stretch>
              <a:fillRect l="-1661" r="-1582" b="-409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张勇-硕士答辩">
  <a:themeElements>
    <a:clrScheme name="张勇-硕士答辩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3399FF"/>
      </a:folHlink>
    </a:clrScheme>
    <a:fontScheme name="张勇-硕士答辩">
      <a:majorFont>
        <a:latin typeface="Times New Roman"/>
        <a:ea typeface="宋体"/>
        <a:cs typeface=""/>
      </a:majorFont>
      <a:minorFont>
        <a:latin typeface="楷体_GB2312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张勇-硕士答辩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张勇-硕士答辩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张勇-硕士答辩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张勇-硕士答辩">
  <a:themeElements>
    <a:clrScheme name="1_张勇-硕士答辩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3399FF"/>
      </a:folHlink>
    </a:clrScheme>
    <a:fontScheme name="1_张勇-硕士答辩">
      <a:majorFont>
        <a:latin typeface="Times New Roman"/>
        <a:ea typeface="宋体"/>
        <a:cs typeface=""/>
      </a:majorFont>
      <a:minorFont>
        <a:latin typeface="楷体_GB2312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张勇-硕士答辩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张勇-硕士答辩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张勇-硕士答辩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第6章_二元关系</Template>
  <TotalTime>7836</TotalTime>
  <Words>828</Words>
  <Application>Microsoft Office PowerPoint</Application>
  <PresentationFormat>全屏显示(4:3)</PresentationFormat>
  <Paragraphs>281</Paragraphs>
  <Slides>110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110</vt:i4>
      </vt:variant>
    </vt:vector>
  </HeadingPairs>
  <TitlesOfParts>
    <vt:vector size="122" baseType="lpstr">
      <vt:lpstr>黑体</vt:lpstr>
      <vt:lpstr>华文行楷</vt:lpstr>
      <vt:lpstr>楷体_GB2312</vt:lpstr>
      <vt:lpstr>隶书</vt:lpstr>
      <vt:lpstr>宋体</vt:lpstr>
      <vt:lpstr>Arial</vt:lpstr>
      <vt:lpstr>Calibri</vt:lpstr>
      <vt:lpstr>Times New Roman</vt:lpstr>
      <vt:lpstr>Wingdings</vt:lpstr>
      <vt:lpstr>Wingdings 2</vt:lpstr>
      <vt:lpstr>张勇-硕士答辩</vt:lpstr>
      <vt:lpstr>1_张勇-硕士答辩</vt:lpstr>
      <vt:lpstr>PowerPoint 演示文稿</vt:lpstr>
      <vt:lpstr> 第5章 关系模型与理论（上） </vt:lpstr>
      <vt:lpstr>PowerPoint 演示文稿</vt:lpstr>
      <vt:lpstr>关系的数学模型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关系的基本运算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UESTC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汪荣贵</dc:creator>
  <cp:lastModifiedBy>Windows 用户</cp:lastModifiedBy>
  <cp:revision>305</cp:revision>
  <dcterms:created xsi:type="dcterms:W3CDTF">2008-02-21T03:51:14Z</dcterms:created>
  <dcterms:modified xsi:type="dcterms:W3CDTF">2020-09-07T02:15:20Z</dcterms:modified>
</cp:coreProperties>
</file>